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Fondos de Fondo Crema Con Textura, Fotos y Imágenes De Descarga Gratis | Pngtree">
            <a:extLst>
              <a:ext uri="{FF2B5EF4-FFF2-40B4-BE49-F238E27FC236}">
                <a16:creationId xmlns:a16="http://schemas.microsoft.com/office/drawing/2014/main" id="{385942B3-5A3E-51A8-2446-95B7ADE88A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214"/>
            <a:ext cx="12192000" cy="683895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707AF52-6A45-B9B1-4123-302D0048F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58DCBF-5186-C721-010D-AB1768D3F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34C61C-E081-8CE4-2458-822A2748A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781578-1BF8-497B-2D07-A91D61F3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FC1CC2-29B9-EF28-6AFF-CC4E1DF54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8911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3C382B-66AB-AE1F-229A-2A7209619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EE7B48-5259-232A-03E7-41D60D688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575300-D69A-C657-AD00-B6BF26D1D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C9D74C-7E73-E6AE-218B-55D57887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4E54B0-0222-1A48-E4A1-FE6966DC1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4760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11823-5804-BFCF-B64C-6508D677A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267917-ECDE-8118-9E3E-F693EE97A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6A8864-05E8-04E1-8FAD-30E428083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5AF0AF-A9BC-5B5B-EDAA-A5016909E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091407-3431-8F07-35CE-5B0C3E320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476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4AC6C1-BDEC-9EA2-8F11-2CE4C017C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9F12F-DF9F-81EB-2879-91510191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DDCFC1-C46B-1A9D-C4E1-FBC2B8477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DF55FD-EFAC-EDDB-439F-60527C9B3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97D4A3-FBBE-B08B-10B7-AA3518F41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EC1FF0-6A61-6CEC-45D3-CE2608708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4033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4134DC-3684-515F-9A23-884C1182F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E38185-5937-1DF6-3937-167FCF600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7098FA-6D61-06F6-C061-927851B1E0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3E987F-F327-F5CC-2D20-A232437831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ACCC8E3-0DB7-63B6-7505-3B90473D2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DAF10D2-915A-E6B0-EBFC-8FE874506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09E706-2E9E-B423-23C1-268011496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01FC8E-23FC-D7FD-4FDA-65637621E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4915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90BFA-3971-7AB3-2B21-4247AABBC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F0E2BBD-3D96-9C0F-F0DF-2999830C7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0079415-0588-C5B7-1AE4-246E7FCC4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C56F8D-9988-70DB-EB28-E4D754D99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766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Fondos de Fondo Crema Con Textura, Fotos y Imágenes De Descarga Gratis | Pngtree">
            <a:extLst>
              <a:ext uri="{FF2B5EF4-FFF2-40B4-BE49-F238E27FC236}">
                <a16:creationId xmlns:a16="http://schemas.microsoft.com/office/drawing/2014/main" id="{70CE2BCF-FA0A-6CD3-21A2-B9A4849D30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214"/>
            <a:ext cx="12192000" cy="6838950"/>
          </a:xfrm>
          <a:prstGeom prst="rect">
            <a:avLst/>
          </a:prstGeom>
        </p:spPr>
      </p:pic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9797182-BE38-85D1-E039-D7CBC5A62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9B3DB7C-4013-FD46-C399-79C97E937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13BA390-7760-7F7E-0571-9D9F8689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4128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EFB92-E8B0-ED24-85E1-0A2B5A7FF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F06143-95E8-126B-3241-60216660A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0AA6F9D-BBEB-FE2B-133F-6AFEC5F7E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0E47EE-F0B3-4FAF-D2CF-AFC22CF3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5C467E-4D6C-5178-3F2C-A650A715A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26B3CA-532F-E957-D8AB-10C6A26BA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34952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6B6AC6-08E0-0AFA-71E8-78DFF5442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238D071-372E-A611-DE66-B3373657ED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570666-89CF-74DF-1CF4-77BD1FCE5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B320D2-A023-C7DE-0B96-57F499D87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DFD4E8-BED1-395B-9B4B-4C00CB3C8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4E8B8D-7BF6-A0FE-24B0-1D9867E23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1942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B8C83-124E-C882-C7DF-46D441C39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3FCAC70-4C79-280C-7301-87F2997B1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B5D344A-9F8C-095F-19C1-EC9A67813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F6112D-4C25-126B-6F5D-705302AA6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0CE126-AE0D-DD90-1362-5E6EF891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29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4978CBC-CF61-4823-4398-4E4F70EF1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A698294-C580-784F-F1E6-36D0DF96E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833190-25CD-F9B5-D6E5-2640B2EAA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E0CAE7-93F7-40B9-15AB-21E03FD76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25AA14-F46E-B79C-50A0-403BD6B3A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26325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545761B-4578-0B04-89E9-AC0FEF023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515D8A-3443-4170-5888-FF05B76FF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2BE8D5-5978-DB1B-4654-0DE65AE5BF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7F847B-8E16-4EAB-99BD-F9A30EE6A013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3D8E0B-C52C-6D93-0CC8-5AAC310DC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EBCE11-CFBA-91AB-21FA-17D76DAAEC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32374D-0445-42AF-AEB2-A3982551285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131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saecampeche.org/wp-content/uploads/2024/08/Codigo-de-Conducta-de-la-SESAE-30.07.24.pdf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traloria.campeche.gob.mx/index.php/comite-de-etic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omitedeetica@saecampech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A2F8A8DD-B997-03B7-F4C8-BF75892182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226" y="1861730"/>
            <a:ext cx="11749548" cy="1168558"/>
          </a:xfrm>
        </p:spPr>
        <p:txBody>
          <a:bodyPr>
            <a:normAutofit/>
          </a:bodyPr>
          <a:lstStyle/>
          <a:p>
            <a:r>
              <a:rPr lang="es-MX" b="1" dirty="0"/>
              <a:t>En cumplimiento al Programa Anual de Difusión de los Comités de Ética 2026</a:t>
            </a:r>
          </a:p>
          <a:p>
            <a:r>
              <a:rPr lang="es-MX" b="1" dirty="0"/>
              <a:t> se difunde el tema correspondiente al mes de septiembre</a:t>
            </a:r>
          </a:p>
          <a:p>
            <a:pPr algn="just"/>
            <a:endParaRPr lang="es-MX" sz="18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5FCB0A0-B31E-4FF6-8723-18AB23CC7351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0" y="168283"/>
            <a:ext cx="2885768" cy="151908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ED21360-4AA3-7454-FC35-62FF3EFDDD9B}"/>
              </a:ext>
            </a:extLst>
          </p:cNvPr>
          <p:cNvSpPr txBox="1"/>
          <p:nvPr/>
        </p:nvSpPr>
        <p:spPr>
          <a:xfrm>
            <a:off x="368710" y="3379015"/>
            <a:ext cx="11602064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spcAft>
                <a:spcPts val="900"/>
              </a:spcAft>
            </a:pPr>
            <a:r>
              <a:rPr lang="es-MX" dirty="0"/>
              <a:t>Para las y los servidores públicos del Gobierno del Estado de Campeche, en forma especial la presente se dirige a los Servidores Públicos de la </a:t>
            </a:r>
            <a:r>
              <a:rPr lang="es-MX" b="1" dirty="0"/>
              <a:t>Secretaría Ejecutiva del Sistema Anticorrupción del Estado de Campeche</a:t>
            </a:r>
            <a:r>
              <a:rPr lang="es-MX" dirty="0"/>
              <a:t>, enfocada en el tema: </a:t>
            </a:r>
            <a:r>
              <a:rPr lang="es-ES" b="1" dirty="0"/>
              <a:t>Qué es el Código de Ética y el Código de Conducta</a:t>
            </a:r>
            <a:r>
              <a:rPr lang="es-MX" dirty="0"/>
              <a:t>; diseñado bajo los lineamientos del Código de Ética de la Administración Pública del Estado de Campeche. Su objetivo es orientar y concientizar en el cumplimiento de las Reglas de Integridad esenciales para la transformación gubernamental.</a:t>
            </a:r>
          </a:p>
          <a:p>
            <a:pPr algn="just">
              <a:spcBef>
                <a:spcPts val="900"/>
              </a:spcBef>
              <a:spcAft>
                <a:spcPts val="1200"/>
              </a:spcAft>
            </a:pPr>
            <a:r>
              <a:rPr lang="es-MX" dirty="0"/>
              <a:t>Las Reglas de Integridad son los preceptos que guían nuestras decisiones diarias ante los dilemas éticos en el servicio público de Campeche</a:t>
            </a:r>
            <a:r>
              <a:rPr lang="es-MX" b="0" u="none" strike="noStrike" dirty="0">
                <a:effectLst/>
                <a:latin typeface="+mn-lt"/>
              </a:rPr>
              <a:t>. Al aplicarlas con rectitud, garantizamos una gestión honesta, transparente y con un enfoque absoluto en el bienestar de la ciudadanía campechana.</a:t>
            </a:r>
            <a:endParaRPr lang="es-MX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183280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C5DD969-761E-CB8E-0AE2-BCD3C83EF284}"/>
              </a:ext>
            </a:extLst>
          </p:cNvPr>
          <p:cNvSpPr txBox="1"/>
          <p:nvPr/>
        </p:nvSpPr>
        <p:spPr>
          <a:xfrm>
            <a:off x="223684" y="874274"/>
            <a:ext cx="1174463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El Código de Ética es el marco general de principios, valores y reglas de integridad que deben regir la actuación de todas las personas servidoras públicas, mientras que el Código de Conducta es la aplicación específica de esos lineamientos a la realidad y funciones particulares de cada dependencia o entidad de la administración pública.</a:t>
            </a:r>
          </a:p>
          <a:p>
            <a:endParaRPr lang="es-MX" dirty="0"/>
          </a:p>
          <a:p>
            <a:endParaRPr lang="es-MX" dirty="0"/>
          </a:p>
          <a:p>
            <a:pPr lvl="0"/>
            <a:r>
              <a:rPr lang="es-MX" b="1" dirty="0"/>
              <a:t>Código de Ética:</a:t>
            </a:r>
            <a:r>
              <a:rPr lang="es-MX" dirty="0"/>
              <a:t> </a:t>
            </a:r>
          </a:p>
          <a:p>
            <a:pPr lvl="0"/>
            <a:r>
              <a:rPr lang="es-MX" dirty="0"/>
              <a:t>Es el instrumento de </a:t>
            </a:r>
            <a:r>
              <a:rPr lang="es-MX" b="1" dirty="0"/>
              <a:t>eje central</a:t>
            </a:r>
            <a:r>
              <a:rPr lang="es-MX" dirty="0"/>
              <a:t> que define la dirección institucional mediante principios, valores y reglas de integridad. Aplica de forma obligatoria a </a:t>
            </a:r>
            <a:r>
              <a:rPr lang="es-MX" b="1" dirty="0"/>
              <a:t>todas las personas</a:t>
            </a:r>
            <a:r>
              <a:rPr lang="es-MX" dirty="0"/>
              <a:t> con empleo, cargo o comisión en organismos centralizados y paraestatales de Campeche, sin importar su nivel jerárquico o si son de base/sindicalizados. </a:t>
            </a:r>
          </a:p>
          <a:p>
            <a:pPr lvl="0"/>
            <a:endParaRPr lang="es-MX" dirty="0"/>
          </a:p>
          <a:p>
            <a:pPr lvl="0"/>
            <a:endParaRPr lang="es-MX" dirty="0"/>
          </a:p>
          <a:p>
            <a:pPr lvl="0"/>
            <a:r>
              <a:rPr lang="es-MX" b="1" dirty="0"/>
              <a:t>Código de Conducta:</a:t>
            </a:r>
            <a:r>
              <a:rPr lang="es-MX" dirty="0"/>
              <a:t> </a:t>
            </a:r>
          </a:p>
          <a:p>
            <a:pPr lvl="0"/>
            <a:r>
              <a:rPr lang="es-MX" dirty="0"/>
              <a:t>Son las </a:t>
            </a:r>
            <a:r>
              <a:rPr lang="es-MX" b="1" dirty="0"/>
              <a:t>normas específicas</a:t>
            </a:r>
            <a:r>
              <a:rPr lang="es-MX" dirty="0"/>
              <a:t> basadas en el Código de Ética que guían el comportamiento diario y el quehacer cotidiano de los servidores públicos en cada dependencia, en particular la Secretaría Ejecutiva del Sistema Anticorrupción del Estado de Campeche tiene su código de conducta en la dirección siguiente:</a:t>
            </a:r>
          </a:p>
          <a:p>
            <a:pPr lvl="0"/>
            <a:r>
              <a:rPr lang="es-MX" dirty="0">
                <a:hlinkClick r:id="rId2"/>
              </a:rPr>
              <a:t>http://www.saecampeche.org/wp-content/uploads/2024/08/Codigo-de-Conducta-de-la-SESAE-30.07.24.pdf</a:t>
            </a:r>
            <a:endParaRPr lang="es-MX" dirty="0"/>
          </a:p>
          <a:p>
            <a:pPr lvl="0"/>
            <a:endParaRPr lang="es-MX" dirty="0"/>
          </a:p>
          <a:p>
            <a:pPr lvl="0"/>
            <a:endParaRPr lang="es-MX" dirty="0"/>
          </a:p>
          <a:p>
            <a:pPr lvl="0"/>
            <a:r>
              <a:rPr lang="es-MX" dirty="0"/>
              <a:t>Los 12 principios rectores, la ética pública en el estado de Campeche se rige por los siguientes </a:t>
            </a:r>
            <a:r>
              <a:rPr lang="es-MX" b="1" dirty="0"/>
              <a:t>principios rectores</a:t>
            </a:r>
            <a:r>
              <a:rPr lang="es-MX" dirty="0"/>
              <a:t>: Legalidad, honradez, lealtad, imparcialidad, eficiencia, economía, rendición de cuentas, disciplina, profesionalismo, objetividad, transparencia, competencia por merito.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BC1013F-DA94-8ADC-277F-B19C6E209F0C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338" y="62868"/>
            <a:ext cx="2028670" cy="929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762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689DFC8-2DFF-69B0-A6E3-A080A7D377FF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4338" y="62868"/>
            <a:ext cx="2028670" cy="9293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068BDE6-4DE8-7E3C-0249-9EB4A65C6047}"/>
              </a:ext>
            </a:extLst>
          </p:cNvPr>
          <p:cNvSpPr txBox="1"/>
          <p:nvPr/>
        </p:nvSpPr>
        <p:spPr>
          <a:xfrm>
            <a:off x="468265" y="409579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b="1" dirty="0"/>
              <a:t>Diferencias Clave (Ética vs. Conducta)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DC46C75A-5B06-D1DF-4891-4434C547C5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590027"/>
              </p:ext>
            </p:extLst>
          </p:nvPr>
        </p:nvGraphicFramePr>
        <p:xfrm>
          <a:off x="748481" y="719677"/>
          <a:ext cx="10593030" cy="202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9313">
                  <a:extLst>
                    <a:ext uri="{9D8B030D-6E8A-4147-A177-3AD203B41FA5}">
                      <a16:colId xmlns:a16="http://schemas.microsoft.com/office/drawing/2014/main" val="1164625202"/>
                    </a:ext>
                  </a:extLst>
                </a:gridCol>
                <a:gridCol w="4513006">
                  <a:extLst>
                    <a:ext uri="{9D8B030D-6E8A-4147-A177-3AD203B41FA5}">
                      <a16:colId xmlns:a16="http://schemas.microsoft.com/office/drawing/2014/main" val="675403272"/>
                    </a:ext>
                  </a:extLst>
                </a:gridCol>
                <a:gridCol w="4940711">
                  <a:extLst>
                    <a:ext uri="{9D8B030D-6E8A-4147-A177-3AD203B41FA5}">
                      <a16:colId xmlns:a16="http://schemas.microsoft.com/office/drawing/2014/main" val="3297194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Aspecto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Código de Ética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dirty="0"/>
                        <a:t>Código de Conducta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16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Alcance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General para toda la administración estatal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Especifico para cada secretaría o entidad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09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Enfoque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Define los valores, principios morales y reglas de integridad del servicio público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Traduce los principios en comportamientos y acciones concretas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9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MX" dirty="0"/>
                        <a:t>Propósito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Crear una identidad profesional compartida y orgullo de pertenencia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Dar certeza jurídica y guías prácticas ante situaciones del día a día.</a:t>
                      </a:r>
                      <a:endParaRPr lang="es-MX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20429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BEA4E8DF-59FD-AF0A-6133-1D90A093074A}"/>
              </a:ext>
            </a:extLst>
          </p:cNvPr>
          <p:cNvSpPr txBox="1"/>
          <p:nvPr/>
        </p:nvSpPr>
        <p:spPr>
          <a:xfrm>
            <a:off x="403125" y="2772963"/>
            <a:ext cx="11513571" cy="4039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1800"/>
              </a:spcBef>
              <a:buNone/>
            </a:pPr>
            <a:r>
              <a:rPr lang="es-MX" sz="1800" b="1" u="none" strike="noStrike" dirty="0">
                <a:effectLst/>
                <a:latin typeface="+mn-lt"/>
              </a:rPr>
              <a:t>Reglas de Integridad y Aplicación (El cómo)</a:t>
            </a:r>
          </a:p>
          <a:p>
            <a:pPr marL="342900" marR="0" lvl="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s-MX" sz="1800" b="1" u="none" strike="noStrike" dirty="0">
                <a:effectLst/>
                <a:latin typeface="+mn-lt"/>
              </a:rPr>
              <a:t>Áreas de Control:</a:t>
            </a:r>
            <a:r>
              <a:rPr lang="es-MX" sz="1800" b="0" u="none" strike="noStrike" dirty="0">
                <a:effectLst/>
                <a:latin typeface="+mn-lt"/>
              </a:rPr>
              <a:t> Regulan la conducta en trámites, recursos humanos, asignación de licencias, contrataciones y control interno.</a:t>
            </a:r>
          </a:p>
          <a:p>
            <a:pPr marL="342900" marR="0" lvl="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s-MX" sz="1800" b="1" u="none" strike="noStrike" dirty="0">
                <a:effectLst/>
                <a:latin typeface="+mn-lt"/>
              </a:rPr>
              <a:t>Comportamiento:</a:t>
            </a:r>
            <a:r>
              <a:rPr lang="es-MX" sz="1800" b="0" u="none" strike="noStrike" dirty="0">
                <a:effectLst/>
                <a:latin typeface="+mn-lt"/>
              </a:rPr>
              <a:t> Exige un desempeño permanente con </a:t>
            </a:r>
            <a:r>
              <a:rPr lang="es-MX" sz="1800" b="1" u="none" strike="noStrike" dirty="0">
                <a:effectLst/>
                <a:latin typeface="+mn-lt"/>
              </a:rPr>
              <a:t>integridad, trato digno, equidad</a:t>
            </a:r>
            <a:r>
              <a:rPr lang="es-MX" sz="1800" b="0" u="none" strike="noStrike" dirty="0">
                <a:effectLst/>
                <a:latin typeface="+mn-lt"/>
              </a:rPr>
              <a:t> y estricto respeto a los derechos humanos.</a:t>
            </a:r>
          </a:p>
          <a:p>
            <a:pPr marL="0" marR="0" lvl="0" indent="-3429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s-MX" sz="1800" b="1" u="none" strike="noStrike" dirty="0">
                <a:effectLst/>
                <a:latin typeface="+mn-lt"/>
              </a:rPr>
              <a:t>Obligatoriedad:</a:t>
            </a:r>
            <a:r>
              <a:rPr lang="es-MX" sz="1800" b="0" u="none" strike="noStrike" dirty="0">
                <a:effectLst/>
                <a:latin typeface="+mn-lt"/>
              </a:rPr>
              <a:t> Aplica a todos los niveles jerárquicos, incluyendo mandos medios, superiores, </a:t>
            </a:r>
            <a:r>
              <a:rPr lang="es-MX" sz="1800" b="1" u="none" strike="noStrike" dirty="0">
                <a:effectLst/>
                <a:latin typeface="+mn-lt"/>
              </a:rPr>
              <a:t>personal de base y sindicalizados.</a:t>
            </a:r>
          </a:p>
          <a:p>
            <a:endParaRPr lang="es-MX" b="1" dirty="0"/>
          </a:p>
          <a:p>
            <a:r>
              <a:rPr lang="es-MX" b="1" dirty="0"/>
              <a:t>¿Qué pasa si se incumplen?</a:t>
            </a:r>
          </a:p>
          <a:p>
            <a:pPr lvl="0"/>
            <a:r>
              <a:rPr lang="es-MX" b="1" dirty="0"/>
              <a:t>Denuncias:</a:t>
            </a:r>
            <a:r>
              <a:rPr lang="es-MX" dirty="0"/>
              <a:t> Las faltas al Código de Ética o de Conducta deben denunciarse ante el respectivo </a:t>
            </a:r>
            <a:r>
              <a:rPr lang="es-MX" b="1" dirty="0"/>
              <a:t>Comité de Ética</a:t>
            </a:r>
            <a:r>
              <a:rPr lang="es-MX" dirty="0"/>
              <a:t> de la dependencia o mediante los canales de la </a:t>
            </a:r>
            <a:r>
              <a:rPr lang="es-MX" dirty="0">
                <a:hlinkClick r:id="rId3"/>
              </a:rPr>
              <a:t>Secretaría de la Contraloría de Campeche</a:t>
            </a:r>
            <a:r>
              <a:rPr lang="es-MX" dirty="0"/>
              <a:t>.</a:t>
            </a:r>
          </a:p>
          <a:p>
            <a:pPr lvl="0"/>
            <a:r>
              <a:rPr lang="es-MX" b="1" dirty="0"/>
              <a:t>Consecuencias:</a:t>
            </a:r>
            <a:r>
              <a:rPr lang="es-MX" dirty="0"/>
              <a:t> El incumplimiento activa procesos de evaluación y sanción administrativa conforme a la normativa vigente</a:t>
            </a:r>
            <a:r>
              <a:rPr lang="es-MX" sz="1200" dirty="0">
                <a:latin typeface="Google Sans"/>
              </a:rPr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387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exto&#10;&#10;Descripción generada automáticamente con confianza baja">
            <a:extLst>
              <a:ext uri="{FF2B5EF4-FFF2-40B4-BE49-F238E27FC236}">
                <a16:creationId xmlns:a16="http://schemas.microsoft.com/office/drawing/2014/main" id="{F99833F4-FDF1-D63B-DD27-BCF47BB166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3573"/>
            <a:ext cx="12208608" cy="16297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041C0B7-80B5-4FAF-DCB8-760E1034CF3E}"/>
              </a:ext>
            </a:extLst>
          </p:cNvPr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0" y="479323"/>
            <a:ext cx="2885768" cy="151908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DD3B95D-7DBD-71CD-765C-1B70BE355975}"/>
              </a:ext>
            </a:extLst>
          </p:cNvPr>
          <p:cNvSpPr txBox="1">
            <a:spLocks/>
          </p:cNvSpPr>
          <p:nvPr/>
        </p:nvSpPr>
        <p:spPr>
          <a:xfrm>
            <a:off x="1322702" y="3333094"/>
            <a:ext cx="9329530" cy="10987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4400" dirty="0"/>
              <a:t>MUCHAS GRACIAS POR SU ATENCIÓN.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6077F9A1-A919-796B-A4D4-DDA340D2889B}"/>
              </a:ext>
            </a:extLst>
          </p:cNvPr>
          <p:cNvSpPr txBox="1">
            <a:spLocks/>
          </p:cNvSpPr>
          <p:nvPr/>
        </p:nvSpPr>
        <p:spPr>
          <a:xfrm>
            <a:off x="4841307" y="1278467"/>
            <a:ext cx="6765673" cy="1845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dirty="0"/>
              <a:t>Ing. Doris Iliana Martínez García</a:t>
            </a:r>
          </a:p>
          <a:p>
            <a:r>
              <a:rPr lang="es-MX" sz="2000" dirty="0"/>
              <a:t>Enlace del Comité de Ética de la Secretaría Ejecutiva del Sistema Anticorrupción del Estado de Campeche.</a:t>
            </a:r>
          </a:p>
          <a:p>
            <a:endParaRPr lang="es-MX" sz="2800" dirty="0"/>
          </a:p>
          <a:p>
            <a:r>
              <a:rPr lang="es-MX" sz="2000" dirty="0"/>
              <a:t>Correo electrónico: </a:t>
            </a:r>
            <a:r>
              <a:rPr lang="es-MX" sz="2000" dirty="0">
                <a:hlinkClick r:id="rId4"/>
              </a:rPr>
              <a:t>comitedeetica@saecampeche.org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410022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637</Words>
  <Application>Microsoft Office PowerPoint</Application>
  <PresentationFormat>Panorámica</PresentationFormat>
  <Paragraphs>43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Google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unidadvinculacion1@gmail.com</dc:creator>
  <cp:lastModifiedBy>unidadvinculacion1@gmail.com</cp:lastModifiedBy>
  <cp:revision>3</cp:revision>
  <dcterms:created xsi:type="dcterms:W3CDTF">2026-08-31T16:08:11Z</dcterms:created>
  <dcterms:modified xsi:type="dcterms:W3CDTF">2026-09-08T18:51:08Z</dcterms:modified>
</cp:coreProperties>
</file>