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1" r:id="rId1"/>
  </p:sldMasterIdLst>
  <p:notesMasterIdLst>
    <p:notesMasterId r:id="rId10"/>
  </p:notesMasterIdLst>
  <p:sldIdLst>
    <p:sldId id="303" r:id="rId2"/>
    <p:sldId id="315" r:id="rId3"/>
    <p:sldId id="305" r:id="rId4"/>
    <p:sldId id="313" r:id="rId5"/>
    <p:sldId id="320" r:id="rId6"/>
    <p:sldId id="321" r:id="rId7"/>
    <p:sldId id="312" r:id="rId8"/>
    <p:sldId id="31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1028B4-D152-4AB2-9905-13327A9D52AE}" v="9" dt="2023-11-27T17:25:38.4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7" autoAdjust="0"/>
    <p:restoredTop sz="95126" autoAdjust="0"/>
  </p:normalViewPr>
  <p:slideViewPr>
    <p:cSldViewPr snapToGrid="0">
      <p:cViewPr varScale="1">
        <p:scale>
          <a:sx n="61" d="100"/>
          <a:sy n="61" d="100"/>
        </p:scale>
        <p:origin x="1062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scar Pacheco" userId="06ddcdddaba2d1af" providerId="LiveId" clId="{201028B4-D152-4AB2-9905-13327A9D52AE}"/>
    <pc:docChg chg="custSel delSld modSld">
      <pc:chgData name="Oscar Pacheco" userId="06ddcdddaba2d1af" providerId="LiveId" clId="{201028B4-D152-4AB2-9905-13327A9D52AE}" dt="2023-11-28T18:18:55.219" v="126" actId="207"/>
      <pc:docMkLst>
        <pc:docMk/>
      </pc:docMkLst>
      <pc:sldChg chg="modSp mod">
        <pc:chgData name="Oscar Pacheco" userId="06ddcdddaba2d1af" providerId="LiveId" clId="{201028B4-D152-4AB2-9905-13327A9D52AE}" dt="2023-11-28T18:10:54.248" v="114" actId="20577"/>
        <pc:sldMkLst>
          <pc:docMk/>
          <pc:sldMk cId="3786447312" sldId="303"/>
        </pc:sldMkLst>
        <pc:spChg chg="mod">
          <ac:chgData name="Oscar Pacheco" userId="06ddcdddaba2d1af" providerId="LiveId" clId="{201028B4-D152-4AB2-9905-13327A9D52AE}" dt="2023-11-27T16:55:35.402" v="20" actId="20577"/>
          <ac:spMkLst>
            <pc:docMk/>
            <pc:sldMk cId="3786447312" sldId="303"/>
            <ac:spMk id="2" creationId="{00000000-0000-0000-0000-000000000000}"/>
          </ac:spMkLst>
        </pc:spChg>
        <pc:spChg chg="mod">
          <ac:chgData name="Oscar Pacheco" userId="06ddcdddaba2d1af" providerId="LiveId" clId="{201028B4-D152-4AB2-9905-13327A9D52AE}" dt="2023-11-28T18:10:54.248" v="114" actId="20577"/>
          <ac:spMkLst>
            <pc:docMk/>
            <pc:sldMk cId="3786447312" sldId="303"/>
            <ac:spMk id="6" creationId="{00000000-0000-0000-0000-000000000000}"/>
          </ac:spMkLst>
        </pc:spChg>
      </pc:sldChg>
      <pc:sldChg chg="addSp delSp modSp mod">
        <pc:chgData name="Oscar Pacheco" userId="06ddcdddaba2d1af" providerId="LiveId" clId="{201028B4-D152-4AB2-9905-13327A9D52AE}" dt="2023-11-27T17:19:43.291" v="50" actId="122"/>
        <pc:sldMkLst>
          <pc:docMk/>
          <pc:sldMk cId="3735177131" sldId="305"/>
        </pc:sldMkLst>
        <pc:graphicFrameChg chg="add mod modGraphic">
          <ac:chgData name="Oscar Pacheco" userId="06ddcdddaba2d1af" providerId="LiveId" clId="{201028B4-D152-4AB2-9905-13327A9D52AE}" dt="2023-11-27T17:19:43.291" v="50" actId="122"/>
          <ac:graphicFrameMkLst>
            <pc:docMk/>
            <pc:sldMk cId="3735177131" sldId="305"/>
            <ac:graphicFrameMk id="2" creationId="{AC5C74C5-FA56-32BC-6E08-0FF325436292}"/>
          </ac:graphicFrameMkLst>
        </pc:graphicFrameChg>
        <pc:graphicFrameChg chg="del">
          <ac:chgData name="Oscar Pacheco" userId="06ddcdddaba2d1af" providerId="LiveId" clId="{201028B4-D152-4AB2-9905-13327A9D52AE}" dt="2023-11-27T17:00:47.650" v="42" actId="478"/>
          <ac:graphicFrameMkLst>
            <pc:docMk/>
            <pc:sldMk cId="3735177131" sldId="305"/>
            <ac:graphicFrameMk id="5" creationId="{9B2F6EAE-A43F-B1A1-3728-B9E314AE953E}"/>
          </ac:graphicFrameMkLst>
        </pc:graphicFrameChg>
      </pc:sldChg>
      <pc:sldChg chg="addSp delSp modSp mod">
        <pc:chgData name="Oscar Pacheco" userId="06ddcdddaba2d1af" providerId="LiveId" clId="{201028B4-D152-4AB2-9905-13327A9D52AE}" dt="2023-11-28T18:16:28.132" v="121" actId="255"/>
        <pc:sldMkLst>
          <pc:docMk/>
          <pc:sldMk cId="1619995516" sldId="312"/>
        </pc:sldMkLst>
        <pc:spChg chg="del">
          <ac:chgData name="Oscar Pacheco" userId="06ddcdddaba2d1af" providerId="LiveId" clId="{201028B4-D152-4AB2-9905-13327A9D52AE}" dt="2023-11-27T17:21:21.216" v="51" actId="478"/>
          <ac:spMkLst>
            <pc:docMk/>
            <pc:sldMk cId="1619995516" sldId="312"/>
            <ac:spMk id="2" creationId="{F649FAAF-B2F4-2D77-8BCA-FA0B30833627}"/>
          </ac:spMkLst>
        </pc:spChg>
        <pc:spChg chg="del mod">
          <ac:chgData name="Oscar Pacheco" userId="06ddcdddaba2d1af" providerId="LiveId" clId="{201028B4-D152-4AB2-9905-13327A9D52AE}" dt="2023-11-27T17:21:27.109" v="53" actId="478"/>
          <ac:spMkLst>
            <pc:docMk/>
            <pc:sldMk cId="1619995516" sldId="312"/>
            <ac:spMk id="3" creationId="{9375F6EA-F901-B33F-B08C-3F281952F2B4}"/>
          </ac:spMkLst>
        </pc:spChg>
        <pc:spChg chg="add mod">
          <ac:chgData name="Oscar Pacheco" userId="06ddcdddaba2d1af" providerId="LiveId" clId="{201028B4-D152-4AB2-9905-13327A9D52AE}" dt="2023-11-28T18:16:14.837" v="119" actId="1076"/>
          <ac:spMkLst>
            <pc:docMk/>
            <pc:sldMk cId="1619995516" sldId="312"/>
            <ac:spMk id="5" creationId="{23A2C761-EA03-0C05-6275-0FCA2F4C1CC9}"/>
          </ac:spMkLst>
        </pc:spChg>
        <pc:spChg chg="add mod">
          <ac:chgData name="Oscar Pacheco" userId="06ddcdddaba2d1af" providerId="LiveId" clId="{201028B4-D152-4AB2-9905-13327A9D52AE}" dt="2023-11-28T18:16:28.132" v="121" actId="255"/>
          <ac:spMkLst>
            <pc:docMk/>
            <pc:sldMk cId="1619995516" sldId="312"/>
            <ac:spMk id="6" creationId="{FE2D460F-2DA8-1822-0B60-2B15C78455F3}"/>
          </ac:spMkLst>
        </pc:spChg>
      </pc:sldChg>
      <pc:sldChg chg="addSp delSp modSp mod">
        <pc:chgData name="Oscar Pacheco" userId="06ddcdddaba2d1af" providerId="LiveId" clId="{201028B4-D152-4AB2-9905-13327A9D52AE}" dt="2023-11-27T17:22:32.935" v="59" actId="1076"/>
        <pc:sldMkLst>
          <pc:docMk/>
          <pc:sldMk cId="2665802707" sldId="313"/>
        </pc:sldMkLst>
        <pc:spChg chg="add mod">
          <ac:chgData name="Oscar Pacheco" userId="06ddcdddaba2d1af" providerId="LiveId" clId="{201028B4-D152-4AB2-9905-13327A9D52AE}" dt="2023-11-27T17:21:55.833" v="55"/>
          <ac:spMkLst>
            <pc:docMk/>
            <pc:sldMk cId="2665802707" sldId="313"/>
            <ac:spMk id="2" creationId="{E6619578-8159-B98A-25C9-D72E2C30DBEC}"/>
          </ac:spMkLst>
        </pc:spChg>
        <pc:spChg chg="del">
          <ac:chgData name="Oscar Pacheco" userId="06ddcdddaba2d1af" providerId="LiveId" clId="{201028B4-D152-4AB2-9905-13327A9D52AE}" dt="2023-11-27T17:21:33.199" v="54" actId="478"/>
          <ac:spMkLst>
            <pc:docMk/>
            <pc:sldMk cId="2665802707" sldId="313"/>
            <ac:spMk id="3" creationId="{E5378BEF-B25C-DFCB-1143-BB7ADA9FDD6D}"/>
          </ac:spMkLst>
        </pc:spChg>
        <pc:graphicFrameChg chg="add mod">
          <ac:chgData name="Oscar Pacheco" userId="06ddcdddaba2d1af" providerId="LiveId" clId="{201028B4-D152-4AB2-9905-13327A9D52AE}" dt="2023-11-27T17:22:16.670" v="57" actId="1076"/>
          <ac:graphicFrameMkLst>
            <pc:docMk/>
            <pc:sldMk cId="2665802707" sldId="313"/>
            <ac:graphicFrameMk id="4" creationId="{B11FB76C-AF78-91CD-BA69-4A7F42610951}"/>
          </ac:graphicFrameMkLst>
        </pc:graphicFrameChg>
        <pc:picChg chg="add mod">
          <ac:chgData name="Oscar Pacheco" userId="06ddcdddaba2d1af" providerId="LiveId" clId="{201028B4-D152-4AB2-9905-13327A9D52AE}" dt="2023-11-27T17:22:32.935" v="59" actId="1076"/>
          <ac:picMkLst>
            <pc:docMk/>
            <pc:sldMk cId="2665802707" sldId="313"/>
            <ac:picMk id="5" creationId="{F4233BD5-CCA4-EC7C-9EB8-868A8A7110B3}"/>
          </ac:picMkLst>
        </pc:picChg>
      </pc:sldChg>
      <pc:sldChg chg="del">
        <pc:chgData name="Oscar Pacheco" userId="06ddcdddaba2d1af" providerId="LiveId" clId="{201028B4-D152-4AB2-9905-13327A9D52AE}" dt="2023-11-27T17:26:38.725" v="107" actId="47"/>
        <pc:sldMkLst>
          <pc:docMk/>
          <pc:sldMk cId="4069149997" sldId="314"/>
        </pc:sldMkLst>
      </pc:sldChg>
      <pc:sldChg chg="modSp mod">
        <pc:chgData name="Oscar Pacheco" userId="06ddcdddaba2d1af" providerId="LiveId" clId="{201028B4-D152-4AB2-9905-13327A9D52AE}" dt="2023-11-27T16:56:58.950" v="41" actId="1076"/>
        <pc:sldMkLst>
          <pc:docMk/>
          <pc:sldMk cId="1872062485" sldId="315"/>
        </pc:sldMkLst>
        <pc:spChg chg="mod">
          <ac:chgData name="Oscar Pacheco" userId="06ddcdddaba2d1af" providerId="LiveId" clId="{201028B4-D152-4AB2-9905-13327A9D52AE}" dt="2023-11-27T16:56:58.950" v="41" actId="1076"/>
          <ac:spMkLst>
            <pc:docMk/>
            <pc:sldMk cId="1872062485" sldId="315"/>
            <ac:spMk id="3" creationId="{FA4344FE-51E9-5E5E-1804-0B25E37687EE}"/>
          </ac:spMkLst>
        </pc:spChg>
      </pc:sldChg>
      <pc:sldChg chg="addSp delSp modSp mod">
        <pc:chgData name="Oscar Pacheco" userId="06ddcdddaba2d1af" providerId="LiveId" clId="{201028B4-D152-4AB2-9905-13327A9D52AE}" dt="2023-11-28T18:18:55.219" v="126" actId="207"/>
        <pc:sldMkLst>
          <pc:docMk/>
          <pc:sldMk cId="411446244" sldId="316"/>
        </pc:sldMkLst>
        <pc:graphicFrameChg chg="add mod modGraphic">
          <ac:chgData name="Oscar Pacheco" userId="06ddcdddaba2d1af" providerId="LiveId" clId="{201028B4-D152-4AB2-9905-13327A9D52AE}" dt="2023-11-28T18:18:55.219" v="126" actId="207"/>
          <ac:graphicFrameMkLst>
            <pc:docMk/>
            <pc:sldMk cId="411446244" sldId="316"/>
            <ac:graphicFrameMk id="2" creationId="{1CB3FBA6-EBC1-7AED-B453-EE37E8B41D80}"/>
          </ac:graphicFrameMkLst>
        </pc:graphicFrameChg>
        <pc:picChg chg="del">
          <ac:chgData name="Oscar Pacheco" userId="06ddcdddaba2d1af" providerId="LiveId" clId="{201028B4-D152-4AB2-9905-13327A9D52AE}" dt="2023-11-27T17:25:17.752" v="78" actId="478"/>
          <ac:picMkLst>
            <pc:docMk/>
            <pc:sldMk cId="411446244" sldId="316"/>
            <ac:picMk id="5" creationId="{8F3BA7CC-2440-0D31-7DED-1A68F5C4F44F}"/>
          </ac:picMkLst>
        </pc:picChg>
      </pc:sldChg>
      <pc:sldChg chg="del">
        <pc:chgData name="Oscar Pacheco" userId="06ddcdddaba2d1af" providerId="LiveId" clId="{201028B4-D152-4AB2-9905-13327A9D52AE}" dt="2023-11-27T17:26:43.134" v="108" actId="47"/>
        <pc:sldMkLst>
          <pc:docMk/>
          <pc:sldMk cId="2836589396" sldId="317"/>
        </pc:sldMkLst>
      </pc:sldChg>
      <pc:sldChg chg="del">
        <pc:chgData name="Oscar Pacheco" userId="06ddcdddaba2d1af" providerId="LiveId" clId="{201028B4-D152-4AB2-9905-13327A9D52AE}" dt="2023-11-27T17:26:45.026" v="109" actId="47"/>
        <pc:sldMkLst>
          <pc:docMk/>
          <pc:sldMk cId="2647059582" sldId="318"/>
        </pc:sldMkLst>
      </pc:sldChg>
      <pc:sldChg chg="del">
        <pc:chgData name="Oscar Pacheco" userId="06ddcdddaba2d1af" providerId="LiveId" clId="{201028B4-D152-4AB2-9905-13327A9D52AE}" dt="2023-11-27T17:26:46.705" v="110" actId="47"/>
        <pc:sldMkLst>
          <pc:docMk/>
          <pc:sldMk cId="3695902779" sldId="31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277B52-AE26-4FCB-88CC-C80EC9962685}" type="datetimeFigureOut">
              <a:rPr lang="es-MX" smtClean="0"/>
              <a:t>28/11/2023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F403DB-2793-4E9D-B298-845F4C04A9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4155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CA8C2D9-206E-4B5B-B8FF-A0590DDA6471}" type="datetimeFigureOut">
              <a:rPr lang="es-MX" smtClean="0"/>
              <a:t>28/11/2023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9821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28/11/2023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0106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28/11/2023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431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28/11/2023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1992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28/11/2023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5216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28/11/2023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172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28/11/2023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572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28/11/2023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426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28/11/2023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447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28/11/2023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0825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28/11/2023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7372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28/11/2023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0104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28/11/2023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4525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28/11/2023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270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28/11/2023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046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28/11/2023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1182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28/11/2023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7604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CA8C2D9-206E-4B5B-B8FF-A0590DDA6471}" type="datetimeFigureOut">
              <a:rPr lang="es-MX" smtClean="0"/>
              <a:t>28/11/2023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76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  <p:sldLayoutId id="2147483856" r:id="rId15"/>
    <p:sldLayoutId id="2147483857" r:id="rId16"/>
    <p:sldLayoutId id="214748385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47097" y="1339721"/>
            <a:ext cx="6921695" cy="221608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CUARTA SESIÓN ORDINARIA DEL </a:t>
            </a:r>
            <a:r>
              <a:rPr lang="es-MX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COMITÉ COORDINADOR</a:t>
            </a: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 SISTEMA ANTICORRUPCIÓN DEL ESTADO DE CAMPECHE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792" y="91322"/>
            <a:ext cx="2386729" cy="12483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3640211" y="4227986"/>
            <a:ext cx="7221945" cy="395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  DE DICIEMBRE 2023</a:t>
            </a: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8F86565-8E49-45F5-95A4-B94D297B0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78" y="91322"/>
            <a:ext cx="2476094" cy="124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447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A4344FE-51E9-5E5E-1804-0B25E37687EE}"/>
              </a:ext>
            </a:extLst>
          </p:cNvPr>
          <p:cNvSpPr txBox="1"/>
          <p:nvPr/>
        </p:nvSpPr>
        <p:spPr>
          <a:xfrm>
            <a:off x="1437289" y="994462"/>
            <a:ext cx="9317421" cy="5219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s-MX" sz="1800" dirty="0">
                <a:effectLst/>
                <a:latin typeface="Azo Sans Lt"/>
                <a:ea typeface="Calibri" panose="020F0502020204030204" pitchFamily="34" charset="0"/>
                <a:cs typeface="Times New Roman" panose="02020603050405020304" pitchFamily="18" charset="0"/>
              </a:rPr>
              <a:t>Bienvenida por parte del Presidente del Comité Coordinador.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endParaRPr lang="es-MX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s-MX" sz="1800" dirty="0">
                <a:effectLst/>
                <a:latin typeface="Azo Sans Lt"/>
                <a:ea typeface="Calibri" panose="020F0502020204030204" pitchFamily="34" charset="0"/>
                <a:cs typeface="Times New Roman" panose="02020603050405020304" pitchFamily="18" charset="0"/>
              </a:rPr>
              <a:t>Pase de lista de asistencia y declaratoria de quorum.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endParaRPr lang="es-MX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s-MX" sz="1800" dirty="0">
                <a:effectLst/>
                <a:latin typeface="Azo Sans Lt"/>
                <a:ea typeface="Calibri" panose="020F0502020204030204" pitchFamily="34" charset="0"/>
                <a:cs typeface="Times New Roman" panose="02020603050405020304" pitchFamily="18" charset="0"/>
              </a:rPr>
              <a:t>Seguimiento a acuerdos anteriores.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endParaRPr lang="es-MX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s-MX" sz="1800" dirty="0">
                <a:effectLst/>
                <a:latin typeface="Azo Sans Lt"/>
                <a:ea typeface="Calibri" panose="020F0502020204030204" pitchFamily="34" charset="0"/>
                <a:cs typeface="Times New Roman" panose="02020603050405020304" pitchFamily="18" charset="0"/>
              </a:rPr>
              <a:t>Informe de avance del Programa de Implementación de la Política Estatal Anticorrupción.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endParaRPr lang="es-MX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s-MX" sz="1800" dirty="0">
                <a:effectLst/>
                <a:latin typeface="Azo Sans Lt"/>
                <a:ea typeface="Calibri" panose="020F0502020204030204" pitchFamily="34" charset="0"/>
                <a:cs typeface="Times New Roman" panose="02020603050405020304" pitchFamily="18" charset="0"/>
              </a:rPr>
              <a:t>Presentación y en su caso aprobación de los “Lineamientos de Sesiones del Sistema Anticorrupción del Estado de Campeche”.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endParaRPr lang="es-MX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s-MX" sz="1800" dirty="0">
                <a:effectLst/>
                <a:latin typeface="Azo Sans Lt"/>
                <a:ea typeface="Calibri" panose="020F0502020204030204" pitchFamily="34" charset="0"/>
                <a:cs typeface="Times New Roman" panose="02020603050405020304" pitchFamily="18" charset="0"/>
              </a:rPr>
              <a:t>Presentación y en su caso aprobación del calendario de sesiones 2024.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endParaRPr lang="es-MX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s-MX" sz="1800" dirty="0">
                <a:effectLst/>
                <a:latin typeface="Azo Sans Lt"/>
                <a:ea typeface="Calibri" panose="020F0502020204030204" pitchFamily="34" charset="0"/>
                <a:cs typeface="Times New Roman" panose="02020603050405020304" pitchFamily="18" charset="0"/>
              </a:rPr>
              <a:t>Asuntos Generales.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endParaRPr lang="es-MX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MX" sz="1800" dirty="0">
                <a:effectLst/>
                <a:latin typeface="Azo Sans Lt"/>
                <a:ea typeface="Calibri" panose="020F0502020204030204" pitchFamily="34" charset="0"/>
                <a:cs typeface="Times New Roman" panose="02020603050405020304" pitchFamily="18" charset="0"/>
              </a:rPr>
              <a:t>Clausura de la Sesión.</a:t>
            </a:r>
            <a:endParaRPr lang="es-MX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es-MX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8C3E640-50E3-837F-6EA0-46BCE3E0D1C3}"/>
              </a:ext>
            </a:extLst>
          </p:cNvPr>
          <p:cNvSpPr txBox="1"/>
          <p:nvPr/>
        </p:nvSpPr>
        <p:spPr>
          <a:xfrm>
            <a:off x="1093520" y="0"/>
            <a:ext cx="9562514" cy="538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2800" b="1" dirty="0"/>
              <a:t>Orden del Día</a:t>
            </a:r>
          </a:p>
        </p:txBody>
      </p:sp>
    </p:spTree>
    <p:extLst>
      <p:ext uri="{BB962C8B-B14F-4D97-AF65-F5344CB8AC3E}">
        <p14:creationId xmlns:p14="http://schemas.microsoft.com/office/powerpoint/2010/main" val="1872062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4B36389C-A1E8-8248-F83A-2FE2185FE27A}"/>
              </a:ext>
            </a:extLst>
          </p:cNvPr>
          <p:cNvSpPr txBox="1"/>
          <p:nvPr/>
        </p:nvSpPr>
        <p:spPr>
          <a:xfrm>
            <a:off x="3310758" y="-2772"/>
            <a:ext cx="61170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Seguimiento Acuerdos Anteriores.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C5C74C5-FA56-32BC-6E08-0FF3254362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7747077"/>
              </p:ext>
            </p:extLst>
          </p:nvPr>
        </p:nvGraphicFramePr>
        <p:xfrm>
          <a:off x="995854" y="953811"/>
          <a:ext cx="9948043" cy="4950377"/>
        </p:xfrm>
        <a:graphic>
          <a:graphicData uri="http://schemas.openxmlformats.org/drawingml/2006/table">
            <a:tbl>
              <a:tblPr firstRow="1" firstCol="1" bandRow="1"/>
              <a:tblGrid>
                <a:gridCol w="1429665">
                  <a:extLst>
                    <a:ext uri="{9D8B030D-6E8A-4147-A177-3AD203B41FA5}">
                      <a16:colId xmlns:a16="http://schemas.microsoft.com/office/drawing/2014/main" val="3960672031"/>
                    </a:ext>
                  </a:extLst>
                </a:gridCol>
                <a:gridCol w="1463411">
                  <a:extLst>
                    <a:ext uri="{9D8B030D-6E8A-4147-A177-3AD203B41FA5}">
                      <a16:colId xmlns:a16="http://schemas.microsoft.com/office/drawing/2014/main" val="257491218"/>
                    </a:ext>
                  </a:extLst>
                </a:gridCol>
                <a:gridCol w="1492656">
                  <a:extLst>
                    <a:ext uri="{9D8B030D-6E8A-4147-A177-3AD203B41FA5}">
                      <a16:colId xmlns:a16="http://schemas.microsoft.com/office/drawing/2014/main" val="1867455577"/>
                    </a:ext>
                  </a:extLst>
                </a:gridCol>
                <a:gridCol w="4187761">
                  <a:extLst>
                    <a:ext uri="{9D8B030D-6E8A-4147-A177-3AD203B41FA5}">
                      <a16:colId xmlns:a16="http://schemas.microsoft.com/office/drawing/2014/main" val="2363980685"/>
                    </a:ext>
                  </a:extLst>
                </a:gridCol>
                <a:gridCol w="687275">
                  <a:extLst>
                    <a:ext uri="{9D8B030D-6E8A-4147-A177-3AD203B41FA5}">
                      <a16:colId xmlns:a16="http://schemas.microsoft.com/office/drawing/2014/main" val="2327399122"/>
                    </a:ext>
                  </a:extLst>
                </a:gridCol>
                <a:gridCol w="687275">
                  <a:extLst>
                    <a:ext uri="{9D8B030D-6E8A-4147-A177-3AD203B41FA5}">
                      <a16:colId xmlns:a16="http://schemas.microsoft.com/office/drawing/2014/main" val="1755596061"/>
                    </a:ext>
                  </a:extLst>
                </a:gridCol>
              </a:tblGrid>
              <a:tr h="22340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SESION</a:t>
                      </a:r>
                      <a:endParaRPr lang="es-MX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10" marR="62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FECHA DE SESION </a:t>
                      </a:r>
                      <a:endParaRPr lang="es-MX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10" marR="62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ACUERDO NUMERO</a:t>
                      </a:r>
                      <a:endParaRPr lang="es-MX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210" marR="62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DESCRIPCION </a:t>
                      </a:r>
                      <a:endParaRPr lang="es-MX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10" marR="62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CUMPLIDO</a:t>
                      </a:r>
                      <a:endParaRPr lang="es-MX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10" marR="62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8412870"/>
                  </a:ext>
                </a:extLst>
              </a:tr>
              <a:tr h="61322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MX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10" marR="62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</a:t>
                      </a:r>
                      <a:endParaRPr lang="es-MX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10" marR="62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05508"/>
                  </a:ext>
                </a:extLst>
              </a:tr>
              <a:tr h="18598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TERCERA ORDINARIA</a:t>
                      </a:r>
                    </a:p>
                  </a:txBody>
                  <a:tcPr marL="62210" marR="62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21/09/2023</a:t>
                      </a:r>
                    </a:p>
                  </a:txBody>
                  <a:tcPr marL="62210" marR="62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09/CC/2023</a:t>
                      </a:r>
                    </a:p>
                  </a:txBody>
                  <a:tcPr marL="62210" marR="62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Acuerdan los integrantes presentes que, la Secretaría Ejecutiva del Sistema Anticorrupción del Estado de Campeche envíe a todos los integrantes del Comité Coordinador, el documento donde explica la trazabilidad de las actividades que se han realizado.</a:t>
                      </a:r>
                    </a:p>
                  </a:txBody>
                  <a:tcPr marL="62210" marR="62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2210" marR="62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210" marR="62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5765774"/>
                  </a:ext>
                </a:extLst>
              </a:tr>
              <a:tr h="11585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TERCERA ORDINARIA</a:t>
                      </a:r>
                    </a:p>
                  </a:txBody>
                  <a:tcPr marL="62210" marR="62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21/09/2023</a:t>
                      </a:r>
                    </a:p>
                  </a:txBody>
                  <a:tcPr marL="62210" marR="62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10/CC/2023</a:t>
                      </a:r>
                    </a:p>
                  </a:txBody>
                  <a:tcPr marL="62210" marR="62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Aprueban por unanimidad de votos de los integrantes presentes del Comité Coordinador, su Programa Anual de Trabajo por el periodo comprendido de agosto del 2023 a julio del 2024.</a:t>
                      </a:r>
                    </a:p>
                  </a:txBody>
                  <a:tcPr marL="62210" marR="62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2210" marR="62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210" marR="62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2615517"/>
                  </a:ext>
                </a:extLst>
              </a:tr>
              <a:tr h="9247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TERCERA ORDINARIA</a:t>
                      </a:r>
                    </a:p>
                  </a:txBody>
                  <a:tcPr marL="62210" marR="62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21/09/2023</a:t>
                      </a:r>
                    </a:p>
                  </a:txBody>
                  <a:tcPr marL="62210" marR="62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11/CC/2023</a:t>
                      </a:r>
                    </a:p>
                  </a:txBody>
                  <a:tcPr marL="62210" marR="62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Acuerdan los integrantes presentes que, las sesiones ordinarias y extraordinarias del Comité Coordinador se celebren los miércoles.</a:t>
                      </a:r>
                    </a:p>
                  </a:txBody>
                  <a:tcPr marL="62210" marR="62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2210" marR="62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210" marR="62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85374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5177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6619578-8159-B98A-25C9-D72E2C30DBEC}"/>
              </a:ext>
            </a:extLst>
          </p:cNvPr>
          <p:cNvSpPr txBox="1"/>
          <p:nvPr/>
        </p:nvSpPr>
        <p:spPr>
          <a:xfrm>
            <a:off x="1509932" y="589574"/>
            <a:ext cx="9172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ANÁLISIS DEL CIERRE DEL EJERCICIO 2023</a:t>
            </a:r>
            <a:endParaRPr lang="es-MX" sz="3200" b="1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B11FB76C-AF78-91CD-BA69-4A7F426109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045857"/>
              </p:ext>
            </p:extLst>
          </p:nvPr>
        </p:nvGraphicFramePr>
        <p:xfrm>
          <a:off x="1509932" y="1698472"/>
          <a:ext cx="4036910" cy="2369032"/>
        </p:xfrm>
        <a:graphic>
          <a:graphicData uri="http://schemas.openxmlformats.org/drawingml/2006/table">
            <a:tbl>
              <a:tblPr firstRow="1" firstCol="1" bandRow="1"/>
              <a:tblGrid>
                <a:gridCol w="1829800">
                  <a:extLst>
                    <a:ext uri="{9D8B030D-6E8A-4147-A177-3AD203B41FA5}">
                      <a16:colId xmlns:a16="http://schemas.microsoft.com/office/drawing/2014/main" val="3971658792"/>
                    </a:ext>
                  </a:extLst>
                </a:gridCol>
                <a:gridCol w="2207110">
                  <a:extLst>
                    <a:ext uri="{9D8B030D-6E8A-4147-A177-3AD203B41FA5}">
                      <a16:colId xmlns:a16="http://schemas.microsoft.com/office/drawing/2014/main" val="95952760"/>
                    </a:ext>
                  </a:extLst>
                </a:gridCol>
              </a:tblGrid>
              <a:tr h="652149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943100" algn="l"/>
                        </a:tabLst>
                      </a:pPr>
                      <a:r>
                        <a:rPr lang="es-MX" sz="1200" b="1" dirty="0">
                          <a:solidFill>
                            <a:srgbClr val="000000"/>
                          </a:solidFill>
                          <a:effectLst/>
                          <a:latin typeface="Averta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Estrategias y Líneas de Acción comprendidas en el PI-PEA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5644723"/>
                  </a:ext>
                </a:extLst>
              </a:tr>
              <a:tr h="6009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943100" algn="l"/>
                        </a:tabLst>
                      </a:pPr>
                      <a:r>
                        <a:rPr lang="es-MX" sz="1200" b="1">
                          <a:solidFill>
                            <a:srgbClr val="000000"/>
                          </a:solidFill>
                          <a:effectLst/>
                          <a:latin typeface="Averta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No. de Estrategias y Líneas de acción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943100" algn="l"/>
                        </a:tabLst>
                      </a:pPr>
                      <a:r>
                        <a:rPr lang="es-MX" sz="1200" b="1" dirty="0">
                          <a:solidFill>
                            <a:srgbClr val="000000"/>
                          </a:solidFill>
                          <a:effectLst/>
                          <a:latin typeface="Averta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Plazo 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330022"/>
                  </a:ext>
                </a:extLst>
              </a:tr>
              <a:tr h="2764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943100" algn="l"/>
                        </a:tabLst>
                      </a:pPr>
                      <a:r>
                        <a:rPr lang="es-MX" sz="1200">
                          <a:effectLst/>
                          <a:latin typeface="Averta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943100" algn="l"/>
                        </a:tabLst>
                      </a:pPr>
                      <a:r>
                        <a:rPr lang="es-MX" sz="1200" dirty="0">
                          <a:effectLst/>
                          <a:latin typeface="Averta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Corto (de 1 a 3 años)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9061713"/>
                  </a:ext>
                </a:extLst>
              </a:tr>
              <a:tr h="2805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943100" algn="l"/>
                        </a:tabLst>
                      </a:pPr>
                      <a:r>
                        <a:rPr lang="es-MX" sz="1200">
                          <a:effectLst/>
                          <a:latin typeface="Averta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943100" algn="l"/>
                        </a:tabLst>
                      </a:pPr>
                      <a:r>
                        <a:rPr lang="es-MX" sz="1200" dirty="0">
                          <a:effectLst/>
                          <a:latin typeface="Averta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Mediano (de 3 a 6 años)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2058571"/>
                  </a:ext>
                </a:extLst>
              </a:tr>
              <a:tr h="2702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943100" algn="l"/>
                        </a:tabLst>
                      </a:pPr>
                      <a:r>
                        <a:rPr lang="es-MX" sz="1200">
                          <a:effectLst/>
                          <a:latin typeface="Averta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943100" algn="l"/>
                        </a:tabLst>
                      </a:pPr>
                      <a:r>
                        <a:rPr lang="es-MX" sz="1200" dirty="0">
                          <a:effectLst/>
                          <a:latin typeface="Averta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Largo (mayor a 6 años)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8850510"/>
                  </a:ext>
                </a:extLst>
              </a:tr>
              <a:tr h="2887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943100" algn="l"/>
                        </a:tabLst>
                      </a:pPr>
                      <a:r>
                        <a:rPr lang="es-MX" sz="1200" b="1">
                          <a:effectLst/>
                          <a:latin typeface="Averta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Total:  64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943100" algn="l"/>
                        </a:tabLst>
                      </a:pPr>
                      <a:r>
                        <a:rPr lang="es-MX" sz="1200" dirty="0">
                          <a:effectLst/>
                          <a:latin typeface="Averta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4408435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F4233BD5-CCA4-EC7C-9EB8-868A8A711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4133" y="1698472"/>
            <a:ext cx="4455606" cy="216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802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61EC574B-2F44-25BC-4BFF-7CD3F4B4D4FD}"/>
              </a:ext>
            </a:extLst>
          </p:cNvPr>
          <p:cNvGraphicFramePr>
            <a:graphicFrameLocks noGrp="1"/>
          </p:cNvGraphicFramePr>
          <p:nvPr/>
        </p:nvGraphicFramePr>
        <p:xfrm>
          <a:off x="1051390" y="2036261"/>
          <a:ext cx="10089222" cy="1952117"/>
        </p:xfrm>
        <a:graphic>
          <a:graphicData uri="http://schemas.openxmlformats.org/drawingml/2006/table">
            <a:tbl>
              <a:tblPr firstRow="1" firstCol="1" bandRow="1"/>
              <a:tblGrid>
                <a:gridCol w="807661">
                  <a:extLst>
                    <a:ext uri="{9D8B030D-6E8A-4147-A177-3AD203B41FA5}">
                      <a16:colId xmlns:a16="http://schemas.microsoft.com/office/drawing/2014/main" val="3334873744"/>
                    </a:ext>
                  </a:extLst>
                </a:gridCol>
                <a:gridCol w="504679">
                  <a:extLst>
                    <a:ext uri="{9D8B030D-6E8A-4147-A177-3AD203B41FA5}">
                      <a16:colId xmlns:a16="http://schemas.microsoft.com/office/drawing/2014/main" val="572687598"/>
                    </a:ext>
                  </a:extLst>
                </a:gridCol>
                <a:gridCol w="2263199">
                  <a:extLst>
                    <a:ext uri="{9D8B030D-6E8A-4147-A177-3AD203B41FA5}">
                      <a16:colId xmlns:a16="http://schemas.microsoft.com/office/drawing/2014/main" val="2656671287"/>
                    </a:ext>
                  </a:extLst>
                </a:gridCol>
                <a:gridCol w="1582144">
                  <a:extLst>
                    <a:ext uri="{9D8B030D-6E8A-4147-A177-3AD203B41FA5}">
                      <a16:colId xmlns:a16="http://schemas.microsoft.com/office/drawing/2014/main" val="1791432396"/>
                    </a:ext>
                  </a:extLst>
                </a:gridCol>
                <a:gridCol w="2029196">
                  <a:extLst>
                    <a:ext uri="{9D8B030D-6E8A-4147-A177-3AD203B41FA5}">
                      <a16:colId xmlns:a16="http://schemas.microsoft.com/office/drawing/2014/main" val="1499706738"/>
                    </a:ext>
                  </a:extLst>
                </a:gridCol>
                <a:gridCol w="1069606">
                  <a:extLst>
                    <a:ext uri="{9D8B030D-6E8A-4147-A177-3AD203B41FA5}">
                      <a16:colId xmlns:a16="http://schemas.microsoft.com/office/drawing/2014/main" val="3288611180"/>
                    </a:ext>
                  </a:extLst>
                </a:gridCol>
                <a:gridCol w="966574">
                  <a:extLst>
                    <a:ext uri="{9D8B030D-6E8A-4147-A177-3AD203B41FA5}">
                      <a16:colId xmlns:a16="http://schemas.microsoft.com/office/drawing/2014/main" val="1610638139"/>
                    </a:ext>
                  </a:extLst>
                </a:gridCol>
                <a:gridCol w="866163">
                  <a:extLst>
                    <a:ext uri="{9D8B030D-6E8A-4147-A177-3AD203B41FA5}">
                      <a16:colId xmlns:a16="http://schemas.microsoft.com/office/drawing/2014/main" val="653736642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Averta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 1 a 3 años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Averta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12.3.1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Averta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Programas de desarrollo de capacidades enfocadas en el control de la corrupción, responsabilidades administrativas y ética pública como parte integral del servicio público.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Averta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Programas de desarrollo de capacidades y ética pública como parte integral del servicio pública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Averta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(Número de avance en la elaboración del programa de desarrollo de capacidades ejecutado / Número de avance en la elaboración del programa de desarrollo de capacidades programado) *100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Averta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Averta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Averta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9009074"/>
                  </a:ext>
                </a:extLst>
              </a:tr>
              <a:tr h="2006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Averta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 1 a 3 años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Averta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15.1.1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Averta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Elaboración del Anexo Transversal Anticorrupción que permita dar seguimiento al ejercicio del gasto público en materia de combate a la corrupción.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Averta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Anexo Transversal Anticorrupción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Averta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(Número de avances en la elaboración del ATA ejecutados / Número de avances en la elaboración del ATA programados) *100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Averta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Averta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-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Averta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7532104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B9A250D9-31A1-A028-0D74-F7B07766B164}"/>
              </a:ext>
            </a:extLst>
          </p:cNvPr>
          <p:cNvGraphicFramePr>
            <a:graphicFrameLocks noGrp="1"/>
          </p:cNvGraphicFramePr>
          <p:nvPr/>
        </p:nvGraphicFramePr>
        <p:xfrm>
          <a:off x="1051388" y="1455744"/>
          <a:ext cx="10089220" cy="580517"/>
        </p:xfrm>
        <a:graphic>
          <a:graphicData uri="http://schemas.openxmlformats.org/drawingml/2006/table">
            <a:tbl>
              <a:tblPr firstRow="1" firstCol="1" bandRow="1"/>
              <a:tblGrid>
                <a:gridCol w="807661">
                  <a:extLst>
                    <a:ext uri="{9D8B030D-6E8A-4147-A177-3AD203B41FA5}">
                      <a16:colId xmlns:a16="http://schemas.microsoft.com/office/drawing/2014/main" val="4209235474"/>
                    </a:ext>
                  </a:extLst>
                </a:gridCol>
                <a:gridCol w="504680">
                  <a:extLst>
                    <a:ext uri="{9D8B030D-6E8A-4147-A177-3AD203B41FA5}">
                      <a16:colId xmlns:a16="http://schemas.microsoft.com/office/drawing/2014/main" val="2232459930"/>
                    </a:ext>
                  </a:extLst>
                </a:gridCol>
                <a:gridCol w="2263198">
                  <a:extLst>
                    <a:ext uri="{9D8B030D-6E8A-4147-A177-3AD203B41FA5}">
                      <a16:colId xmlns:a16="http://schemas.microsoft.com/office/drawing/2014/main" val="3961133212"/>
                    </a:ext>
                  </a:extLst>
                </a:gridCol>
                <a:gridCol w="1582143">
                  <a:extLst>
                    <a:ext uri="{9D8B030D-6E8A-4147-A177-3AD203B41FA5}">
                      <a16:colId xmlns:a16="http://schemas.microsoft.com/office/drawing/2014/main" val="2687041320"/>
                    </a:ext>
                  </a:extLst>
                </a:gridCol>
                <a:gridCol w="2029195">
                  <a:extLst>
                    <a:ext uri="{9D8B030D-6E8A-4147-A177-3AD203B41FA5}">
                      <a16:colId xmlns:a16="http://schemas.microsoft.com/office/drawing/2014/main" val="1335465114"/>
                    </a:ext>
                  </a:extLst>
                </a:gridCol>
                <a:gridCol w="1069606">
                  <a:extLst>
                    <a:ext uri="{9D8B030D-6E8A-4147-A177-3AD203B41FA5}">
                      <a16:colId xmlns:a16="http://schemas.microsoft.com/office/drawing/2014/main" val="836536475"/>
                    </a:ext>
                  </a:extLst>
                </a:gridCol>
                <a:gridCol w="966574">
                  <a:extLst>
                    <a:ext uri="{9D8B030D-6E8A-4147-A177-3AD203B41FA5}">
                      <a16:colId xmlns:a16="http://schemas.microsoft.com/office/drawing/2014/main" val="3943934460"/>
                    </a:ext>
                  </a:extLst>
                </a:gridCol>
                <a:gridCol w="866163">
                  <a:extLst>
                    <a:ext uri="{9D8B030D-6E8A-4147-A177-3AD203B41FA5}">
                      <a16:colId xmlns:a16="http://schemas.microsoft.com/office/drawing/2014/main" val="3628139821"/>
                    </a:ext>
                  </a:extLst>
                </a:gridCol>
              </a:tblGrid>
              <a:tr h="609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Averta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 1 a 3 años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Averta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2.1.1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Averta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Convenios de colaboración y comunicación para el intercambio de información con autoridades competentes en materia fiscal y de inteligencia financiera.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Averta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Convenios de colaboración y comunicación entre autoridades competentes.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Averta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(Número de convenios formalizados / Número de convenios programados) *100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Averta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Averta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Averta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970785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D68EFD02-1301-3798-370A-030DB070D361}"/>
              </a:ext>
            </a:extLst>
          </p:cNvPr>
          <p:cNvGraphicFramePr>
            <a:graphicFrameLocks noGrp="1"/>
          </p:cNvGraphicFramePr>
          <p:nvPr/>
        </p:nvGraphicFramePr>
        <p:xfrm>
          <a:off x="1051390" y="3988378"/>
          <a:ext cx="10089220" cy="1952117"/>
        </p:xfrm>
        <a:graphic>
          <a:graphicData uri="http://schemas.openxmlformats.org/drawingml/2006/table">
            <a:tbl>
              <a:tblPr firstRow="1" firstCol="1" bandRow="1"/>
              <a:tblGrid>
                <a:gridCol w="807662">
                  <a:extLst>
                    <a:ext uri="{9D8B030D-6E8A-4147-A177-3AD203B41FA5}">
                      <a16:colId xmlns:a16="http://schemas.microsoft.com/office/drawing/2014/main" val="561870752"/>
                    </a:ext>
                  </a:extLst>
                </a:gridCol>
                <a:gridCol w="504679">
                  <a:extLst>
                    <a:ext uri="{9D8B030D-6E8A-4147-A177-3AD203B41FA5}">
                      <a16:colId xmlns:a16="http://schemas.microsoft.com/office/drawing/2014/main" val="1948695508"/>
                    </a:ext>
                  </a:extLst>
                </a:gridCol>
                <a:gridCol w="2263199">
                  <a:extLst>
                    <a:ext uri="{9D8B030D-6E8A-4147-A177-3AD203B41FA5}">
                      <a16:colId xmlns:a16="http://schemas.microsoft.com/office/drawing/2014/main" val="1267304462"/>
                    </a:ext>
                  </a:extLst>
                </a:gridCol>
                <a:gridCol w="1582143">
                  <a:extLst>
                    <a:ext uri="{9D8B030D-6E8A-4147-A177-3AD203B41FA5}">
                      <a16:colId xmlns:a16="http://schemas.microsoft.com/office/drawing/2014/main" val="2687543708"/>
                    </a:ext>
                  </a:extLst>
                </a:gridCol>
                <a:gridCol w="2029195">
                  <a:extLst>
                    <a:ext uri="{9D8B030D-6E8A-4147-A177-3AD203B41FA5}">
                      <a16:colId xmlns:a16="http://schemas.microsoft.com/office/drawing/2014/main" val="2357652840"/>
                    </a:ext>
                  </a:extLst>
                </a:gridCol>
                <a:gridCol w="1069605">
                  <a:extLst>
                    <a:ext uri="{9D8B030D-6E8A-4147-A177-3AD203B41FA5}">
                      <a16:colId xmlns:a16="http://schemas.microsoft.com/office/drawing/2014/main" val="3499980386"/>
                    </a:ext>
                  </a:extLst>
                </a:gridCol>
                <a:gridCol w="966574">
                  <a:extLst>
                    <a:ext uri="{9D8B030D-6E8A-4147-A177-3AD203B41FA5}">
                      <a16:colId xmlns:a16="http://schemas.microsoft.com/office/drawing/2014/main" val="3792720334"/>
                    </a:ext>
                  </a:extLst>
                </a:gridCol>
                <a:gridCol w="866163">
                  <a:extLst>
                    <a:ext uri="{9D8B030D-6E8A-4147-A177-3AD203B41FA5}">
                      <a16:colId xmlns:a16="http://schemas.microsoft.com/office/drawing/2014/main" val="2324886315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Averta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 1 a 3 años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Averta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12.3.1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Averta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Programas de desarrollo de capacidades enfocadas en el control de la corrupción, responsabilidades administrativas y ética pública como parte integral del servicio público.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Averta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Programas de desarrollo de capacidades y ética pública como parte integral del servicio pública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Averta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(Número de avance en la elaboración del programa de desarrollo de capacidades ejecutado / Número de avance en la elaboración del programa de desarrollo de capacidades programado) *100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Averta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Averta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Averta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4203472"/>
                  </a:ext>
                </a:extLst>
              </a:tr>
              <a:tr h="2006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Averta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 1 a 3 años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Averta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15.1.1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Averta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Elaboración del Anexo Transversal Anticorrupción que permita dar seguimiento al ejercicio del gasto público en materia de combate a la corrupción.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Averta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Anexo Transversal Anticorrupción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Averta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(Número de avances en la elaboración del ATA ejecutados / Número de avances en la elaboración del ATA programados) *100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Averta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Averta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-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Averta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398374"/>
                  </a:ext>
                </a:extLst>
              </a:tr>
            </a:tbl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B293658-E5AB-BB06-0DFF-79EA833F312E}"/>
              </a:ext>
            </a:extLst>
          </p:cNvPr>
          <p:cNvGraphicFramePr>
            <a:graphicFrameLocks noGrp="1"/>
          </p:cNvGraphicFramePr>
          <p:nvPr/>
        </p:nvGraphicFramePr>
        <p:xfrm>
          <a:off x="1051387" y="1112844"/>
          <a:ext cx="10089221" cy="342900"/>
        </p:xfrm>
        <a:graphic>
          <a:graphicData uri="http://schemas.openxmlformats.org/drawingml/2006/table">
            <a:tbl>
              <a:tblPr firstRow="1" firstCol="1" bandRow="1"/>
              <a:tblGrid>
                <a:gridCol w="807662">
                  <a:extLst>
                    <a:ext uri="{9D8B030D-6E8A-4147-A177-3AD203B41FA5}">
                      <a16:colId xmlns:a16="http://schemas.microsoft.com/office/drawing/2014/main" val="1494016437"/>
                    </a:ext>
                  </a:extLst>
                </a:gridCol>
                <a:gridCol w="2767878">
                  <a:extLst>
                    <a:ext uri="{9D8B030D-6E8A-4147-A177-3AD203B41FA5}">
                      <a16:colId xmlns:a16="http://schemas.microsoft.com/office/drawing/2014/main" val="2188133345"/>
                    </a:ext>
                  </a:extLst>
                </a:gridCol>
                <a:gridCol w="1582143">
                  <a:extLst>
                    <a:ext uri="{9D8B030D-6E8A-4147-A177-3AD203B41FA5}">
                      <a16:colId xmlns:a16="http://schemas.microsoft.com/office/drawing/2014/main" val="324686778"/>
                    </a:ext>
                  </a:extLst>
                </a:gridCol>
                <a:gridCol w="2029195">
                  <a:extLst>
                    <a:ext uri="{9D8B030D-6E8A-4147-A177-3AD203B41FA5}">
                      <a16:colId xmlns:a16="http://schemas.microsoft.com/office/drawing/2014/main" val="4077872251"/>
                    </a:ext>
                  </a:extLst>
                </a:gridCol>
                <a:gridCol w="1069606">
                  <a:extLst>
                    <a:ext uri="{9D8B030D-6E8A-4147-A177-3AD203B41FA5}">
                      <a16:colId xmlns:a16="http://schemas.microsoft.com/office/drawing/2014/main" val="4226746544"/>
                    </a:ext>
                  </a:extLst>
                </a:gridCol>
                <a:gridCol w="966574">
                  <a:extLst>
                    <a:ext uri="{9D8B030D-6E8A-4147-A177-3AD203B41FA5}">
                      <a16:colId xmlns:a16="http://schemas.microsoft.com/office/drawing/2014/main" val="265723688"/>
                    </a:ext>
                  </a:extLst>
                </a:gridCol>
                <a:gridCol w="866163">
                  <a:extLst>
                    <a:ext uri="{9D8B030D-6E8A-4147-A177-3AD203B41FA5}">
                      <a16:colId xmlns:a16="http://schemas.microsoft.com/office/drawing/2014/main" val="352606869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b="1">
                          <a:solidFill>
                            <a:srgbClr val="000000"/>
                          </a:solidFill>
                          <a:effectLst/>
                          <a:latin typeface="Averta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Plazo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b="1">
                          <a:solidFill>
                            <a:srgbClr val="000000"/>
                          </a:solidFill>
                          <a:effectLst/>
                          <a:latin typeface="Averta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Estrategias específicas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b="1">
                          <a:solidFill>
                            <a:srgbClr val="000000"/>
                          </a:solidFill>
                          <a:effectLst/>
                          <a:latin typeface="Averta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Nombre del indicador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b="1">
                          <a:solidFill>
                            <a:srgbClr val="000000"/>
                          </a:solidFill>
                          <a:effectLst/>
                          <a:latin typeface="Averta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Indicador de seguimiento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b="1">
                          <a:solidFill>
                            <a:srgbClr val="000000"/>
                          </a:solidFill>
                          <a:effectLst/>
                          <a:latin typeface="Averta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Meta programada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b="1">
                          <a:solidFill>
                            <a:srgbClr val="000000"/>
                          </a:solidFill>
                          <a:effectLst/>
                          <a:latin typeface="Averta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Meta alcanzada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b="1" dirty="0">
                          <a:solidFill>
                            <a:srgbClr val="000000"/>
                          </a:solidFill>
                          <a:effectLst/>
                          <a:latin typeface="Averta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% Alcanzado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028838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1AAA826F-69F2-5F9D-B55B-19BE9954B1C3}"/>
              </a:ext>
            </a:extLst>
          </p:cNvPr>
          <p:cNvSpPr txBox="1"/>
          <p:nvPr/>
        </p:nvSpPr>
        <p:spPr>
          <a:xfrm>
            <a:off x="1509932" y="589574"/>
            <a:ext cx="9172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ANÁLISIS DEL CIERRE DEL EJERCICIO 2023</a:t>
            </a:r>
            <a:endParaRPr lang="es-MX" sz="3200" b="1" dirty="0"/>
          </a:p>
        </p:txBody>
      </p:sp>
    </p:spTree>
    <p:extLst>
      <p:ext uri="{BB962C8B-B14F-4D97-AF65-F5344CB8AC3E}">
        <p14:creationId xmlns:p14="http://schemas.microsoft.com/office/powerpoint/2010/main" val="252018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B293658-E5AB-BB06-0DFF-79EA833F312E}"/>
              </a:ext>
            </a:extLst>
          </p:cNvPr>
          <p:cNvGraphicFramePr>
            <a:graphicFrameLocks noGrp="1"/>
          </p:cNvGraphicFramePr>
          <p:nvPr/>
        </p:nvGraphicFramePr>
        <p:xfrm>
          <a:off x="1051386" y="2027243"/>
          <a:ext cx="10089221" cy="342900"/>
        </p:xfrm>
        <a:graphic>
          <a:graphicData uri="http://schemas.openxmlformats.org/drawingml/2006/table">
            <a:tbl>
              <a:tblPr firstRow="1" firstCol="1" bandRow="1"/>
              <a:tblGrid>
                <a:gridCol w="807662">
                  <a:extLst>
                    <a:ext uri="{9D8B030D-6E8A-4147-A177-3AD203B41FA5}">
                      <a16:colId xmlns:a16="http://schemas.microsoft.com/office/drawing/2014/main" val="1494016437"/>
                    </a:ext>
                  </a:extLst>
                </a:gridCol>
                <a:gridCol w="2767878">
                  <a:extLst>
                    <a:ext uri="{9D8B030D-6E8A-4147-A177-3AD203B41FA5}">
                      <a16:colId xmlns:a16="http://schemas.microsoft.com/office/drawing/2014/main" val="2188133345"/>
                    </a:ext>
                  </a:extLst>
                </a:gridCol>
                <a:gridCol w="1582143">
                  <a:extLst>
                    <a:ext uri="{9D8B030D-6E8A-4147-A177-3AD203B41FA5}">
                      <a16:colId xmlns:a16="http://schemas.microsoft.com/office/drawing/2014/main" val="324686778"/>
                    </a:ext>
                  </a:extLst>
                </a:gridCol>
                <a:gridCol w="2029195">
                  <a:extLst>
                    <a:ext uri="{9D8B030D-6E8A-4147-A177-3AD203B41FA5}">
                      <a16:colId xmlns:a16="http://schemas.microsoft.com/office/drawing/2014/main" val="4077872251"/>
                    </a:ext>
                  </a:extLst>
                </a:gridCol>
                <a:gridCol w="1069606">
                  <a:extLst>
                    <a:ext uri="{9D8B030D-6E8A-4147-A177-3AD203B41FA5}">
                      <a16:colId xmlns:a16="http://schemas.microsoft.com/office/drawing/2014/main" val="4226746544"/>
                    </a:ext>
                  </a:extLst>
                </a:gridCol>
                <a:gridCol w="966574">
                  <a:extLst>
                    <a:ext uri="{9D8B030D-6E8A-4147-A177-3AD203B41FA5}">
                      <a16:colId xmlns:a16="http://schemas.microsoft.com/office/drawing/2014/main" val="265723688"/>
                    </a:ext>
                  </a:extLst>
                </a:gridCol>
                <a:gridCol w="866163">
                  <a:extLst>
                    <a:ext uri="{9D8B030D-6E8A-4147-A177-3AD203B41FA5}">
                      <a16:colId xmlns:a16="http://schemas.microsoft.com/office/drawing/2014/main" val="352606869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b="1">
                          <a:solidFill>
                            <a:srgbClr val="000000"/>
                          </a:solidFill>
                          <a:effectLst/>
                          <a:latin typeface="Averta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Plazo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b="1" dirty="0">
                          <a:solidFill>
                            <a:srgbClr val="000000"/>
                          </a:solidFill>
                          <a:effectLst/>
                          <a:latin typeface="Averta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Estrategias específicas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b="1">
                          <a:solidFill>
                            <a:srgbClr val="000000"/>
                          </a:solidFill>
                          <a:effectLst/>
                          <a:latin typeface="Averta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Nombre del indicador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b="1">
                          <a:solidFill>
                            <a:srgbClr val="000000"/>
                          </a:solidFill>
                          <a:effectLst/>
                          <a:latin typeface="Averta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Indicador de seguimiento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b="1">
                          <a:solidFill>
                            <a:srgbClr val="000000"/>
                          </a:solidFill>
                          <a:effectLst/>
                          <a:latin typeface="Averta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Meta programada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b="1">
                          <a:solidFill>
                            <a:srgbClr val="000000"/>
                          </a:solidFill>
                          <a:effectLst/>
                          <a:latin typeface="Averta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Meta alcanzada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b="1" dirty="0">
                          <a:solidFill>
                            <a:srgbClr val="000000"/>
                          </a:solidFill>
                          <a:effectLst/>
                          <a:latin typeface="Averta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% Alcanzado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028838"/>
                  </a:ext>
                </a:extLst>
              </a:tr>
            </a:tbl>
          </a:graphicData>
        </a:graphic>
      </p:graphicFrame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3DED757-6F97-CCAD-562A-64DC6B736D4D}"/>
              </a:ext>
            </a:extLst>
          </p:cNvPr>
          <p:cNvGraphicFramePr>
            <a:graphicFrameLocks noGrp="1"/>
          </p:cNvGraphicFramePr>
          <p:nvPr/>
        </p:nvGraphicFramePr>
        <p:xfrm>
          <a:off x="1051386" y="2370143"/>
          <a:ext cx="10089221" cy="2028573"/>
        </p:xfrm>
        <a:graphic>
          <a:graphicData uri="http://schemas.openxmlformats.org/drawingml/2006/table">
            <a:tbl>
              <a:tblPr firstRow="1" firstCol="1" bandRow="1"/>
              <a:tblGrid>
                <a:gridCol w="807662">
                  <a:extLst>
                    <a:ext uri="{9D8B030D-6E8A-4147-A177-3AD203B41FA5}">
                      <a16:colId xmlns:a16="http://schemas.microsoft.com/office/drawing/2014/main" val="3628394824"/>
                    </a:ext>
                  </a:extLst>
                </a:gridCol>
                <a:gridCol w="504679">
                  <a:extLst>
                    <a:ext uri="{9D8B030D-6E8A-4147-A177-3AD203B41FA5}">
                      <a16:colId xmlns:a16="http://schemas.microsoft.com/office/drawing/2014/main" val="4232978553"/>
                    </a:ext>
                  </a:extLst>
                </a:gridCol>
                <a:gridCol w="2263199">
                  <a:extLst>
                    <a:ext uri="{9D8B030D-6E8A-4147-A177-3AD203B41FA5}">
                      <a16:colId xmlns:a16="http://schemas.microsoft.com/office/drawing/2014/main" val="1678898757"/>
                    </a:ext>
                  </a:extLst>
                </a:gridCol>
                <a:gridCol w="1582143">
                  <a:extLst>
                    <a:ext uri="{9D8B030D-6E8A-4147-A177-3AD203B41FA5}">
                      <a16:colId xmlns:a16="http://schemas.microsoft.com/office/drawing/2014/main" val="304277650"/>
                    </a:ext>
                  </a:extLst>
                </a:gridCol>
                <a:gridCol w="2029195">
                  <a:extLst>
                    <a:ext uri="{9D8B030D-6E8A-4147-A177-3AD203B41FA5}">
                      <a16:colId xmlns:a16="http://schemas.microsoft.com/office/drawing/2014/main" val="2776295928"/>
                    </a:ext>
                  </a:extLst>
                </a:gridCol>
                <a:gridCol w="1069606">
                  <a:extLst>
                    <a:ext uri="{9D8B030D-6E8A-4147-A177-3AD203B41FA5}">
                      <a16:colId xmlns:a16="http://schemas.microsoft.com/office/drawing/2014/main" val="1545222846"/>
                    </a:ext>
                  </a:extLst>
                </a:gridCol>
                <a:gridCol w="966574">
                  <a:extLst>
                    <a:ext uri="{9D8B030D-6E8A-4147-A177-3AD203B41FA5}">
                      <a16:colId xmlns:a16="http://schemas.microsoft.com/office/drawing/2014/main" val="443328698"/>
                    </a:ext>
                  </a:extLst>
                </a:gridCol>
                <a:gridCol w="866163">
                  <a:extLst>
                    <a:ext uri="{9D8B030D-6E8A-4147-A177-3AD203B41FA5}">
                      <a16:colId xmlns:a16="http://schemas.microsoft.com/office/drawing/2014/main" val="116764534"/>
                    </a:ext>
                  </a:extLst>
                </a:gridCol>
              </a:tblGrid>
              <a:tr h="3143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Averta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 1 a 3 años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Averta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31.1.1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Averta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Foros y encuentros de organizaciones de la sociedad civil y el SAEC.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Averta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Foros y encuentros de organizaciones de la sociedad civil y el SAEC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Averta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(Número de foros ejecutados / Número de foros programados) *100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Averta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Averta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-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Averta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254235"/>
                  </a:ext>
                </a:extLst>
              </a:tr>
              <a:tr h="3892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Averta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 1 a 3 años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Averta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31.2.1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Averta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Capacitaciones que fomenten la ética y el combate a la corrupción dirigida a la ciudadanía, municipios e integrantes del SAEC.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Averta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Capacitación de cultura cívica y ética de combate a la corrupción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Averta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(Número de capacitaciones ejecutadas / Número de capacitaciones programadas) *100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Averta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Averta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-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Averta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8181498"/>
                  </a:ext>
                </a:extLst>
              </a:tr>
              <a:tr h="114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Averta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 1 a 3 años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Averta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35.1.1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Averta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Mecanismos eficientes de comunicación del CPC con el sector empresarial y sociedad civil.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Averta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Comunicación del CPC con el sector empresarial y sociedad civil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Averta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(Número de herramientas adoptadas ejecutadas / Número de herramientas adoptadas programadas) *100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Averta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Averta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-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Averta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56145"/>
                  </a:ext>
                </a:extLst>
              </a:tr>
              <a:tr h="539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Averta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 1 a 3 años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Averta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36.1.1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Averta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Metodología para la implementación y monitoreo de políticas de integridad en el sector privado con énfasis en las MiPymes.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Averta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Políticas de integridad en el sector privado con énfasis en las MiPymes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Averta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(Número de avance en la elaboración de desarrollo de metodologías ejecutadas / Número de avance en la elaboración de desarrollo de metodologías programadas) *100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Averta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Averta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-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Averta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7974155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6F323251-F6AC-8CC0-F98B-894A1E86E27E}"/>
              </a:ext>
            </a:extLst>
          </p:cNvPr>
          <p:cNvSpPr txBox="1"/>
          <p:nvPr/>
        </p:nvSpPr>
        <p:spPr>
          <a:xfrm>
            <a:off x="1509928" y="794526"/>
            <a:ext cx="9172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ANÁLISIS DEL CIERRE DEL EJERCICIO 2023</a:t>
            </a:r>
            <a:endParaRPr lang="es-MX" sz="3200" b="1" dirty="0"/>
          </a:p>
        </p:txBody>
      </p:sp>
    </p:spTree>
    <p:extLst>
      <p:ext uri="{BB962C8B-B14F-4D97-AF65-F5344CB8AC3E}">
        <p14:creationId xmlns:p14="http://schemas.microsoft.com/office/powerpoint/2010/main" val="2145874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23A2C761-EA03-0C05-6275-0FCA2F4C1CC9}"/>
              </a:ext>
            </a:extLst>
          </p:cNvPr>
          <p:cNvSpPr txBox="1"/>
          <p:nvPr/>
        </p:nvSpPr>
        <p:spPr>
          <a:xfrm>
            <a:off x="1576552" y="1497751"/>
            <a:ext cx="9317421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MX" sz="2400" dirty="0"/>
              <a:t>“LINEAMIENTOS DE SESIONES DEL SISTEMA ANTICORRUPCIÓN DEL ESTADO DE CAMPECHE”.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E2D460F-2DA8-1822-0B60-2B15C78455F3}"/>
              </a:ext>
            </a:extLst>
          </p:cNvPr>
          <p:cNvSpPr txBox="1"/>
          <p:nvPr/>
        </p:nvSpPr>
        <p:spPr>
          <a:xfrm>
            <a:off x="5253814" y="3244334"/>
            <a:ext cx="2178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/>
              <a:t>VER ANEXO 1</a:t>
            </a:r>
          </a:p>
        </p:txBody>
      </p:sp>
    </p:spTree>
    <p:extLst>
      <p:ext uri="{BB962C8B-B14F-4D97-AF65-F5344CB8AC3E}">
        <p14:creationId xmlns:p14="http://schemas.microsoft.com/office/powerpoint/2010/main" val="1619995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6">
            <a:extLst>
              <a:ext uri="{FF2B5EF4-FFF2-40B4-BE49-F238E27FC236}">
                <a16:creationId xmlns:a16="http://schemas.microsoft.com/office/drawing/2014/main" id="{1CB3FBA6-EBC1-7AED-B453-EE37E8B41D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659869"/>
              </p:ext>
            </p:extLst>
          </p:nvPr>
        </p:nvGraphicFramePr>
        <p:xfrm>
          <a:off x="1066800" y="961697"/>
          <a:ext cx="10058399" cy="4556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2053">
                  <a:extLst>
                    <a:ext uri="{9D8B030D-6E8A-4147-A177-3AD203B41FA5}">
                      <a16:colId xmlns:a16="http://schemas.microsoft.com/office/drawing/2014/main" val="378741344"/>
                    </a:ext>
                  </a:extLst>
                </a:gridCol>
                <a:gridCol w="1780232">
                  <a:extLst>
                    <a:ext uri="{9D8B030D-6E8A-4147-A177-3AD203B41FA5}">
                      <a16:colId xmlns:a16="http://schemas.microsoft.com/office/drawing/2014/main" val="2593324950"/>
                    </a:ext>
                  </a:extLst>
                </a:gridCol>
                <a:gridCol w="4375708">
                  <a:extLst>
                    <a:ext uri="{9D8B030D-6E8A-4147-A177-3AD203B41FA5}">
                      <a16:colId xmlns:a16="http://schemas.microsoft.com/office/drawing/2014/main" val="2227278529"/>
                    </a:ext>
                  </a:extLst>
                </a:gridCol>
                <a:gridCol w="1680406">
                  <a:extLst>
                    <a:ext uri="{9D8B030D-6E8A-4147-A177-3AD203B41FA5}">
                      <a16:colId xmlns:a16="http://schemas.microsoft.com/office/drawing/2014/main" val="3463305336"/>
                    </a:ext>
                  </a:extLst>
                </a:gridCol>
              </a:tblGrid>
              <a:tr h="759372">
                <a:tc gridSpan="4"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CALENDARIO DE SESIONES DEL COMITÉ COORDINADOR 2024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5870715"/>
                  </a:ext>
                </a:extLst>
              </a:tr>
              <a:tr h="759372">
                <a:tc>
                  <a:txBody>
                    <a:bodyPr/>
                    <a:lstStyle/>
                    <a:p>
                      <a:pPr algn="ctr"/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CONSECUTIVO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SESIÓN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FECHA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HORARIO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1400954"/>
                  </a:ext>
                </a:extLst>
              </a:tr>
              <a:tr h="759372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PRIMERA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MIÉRCOLES 20 DE MARZO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11:00 Horas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166757"/>
                  </a:ext>
                </a:extLst>
              </a:tr>
              <a:tr h="759372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SEGUNDA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MIÉRCOLES 26 DE JUNIO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11:00 Horas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9457838"/>
                  </a:ext>
                </a:extLst>
              </a:tr>
              <a:tr h="759372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TERCERA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MIÉRCOLES 25 DE SEPTIEMBRE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11:00 Horas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5638837"/>
                  </a:ext>
                </a:extLst>
              </a:tr>
              <a:tr h="759372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CUARTA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MIÉRCOLES 11 DE DICIEMBRE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11:00 Horas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00362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4462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TM02900743[[fn=Orgánico]]</Template>
  <TotalTime>9529</TotalTime>
  <Words>936</Words>
  <Application>Microsoft Office PowerPoint</Application>
  <PresentationFormat>Panorámica</PresentationFormat>
  <Paragraphs>168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Averta</vt:lpstr>
      <vt:lpstr>Azo Sans Lt</vt:lpstr>
      <vt:lpstr>Calibri</vt:lpstr>
      <vt:lpstr>Garamond</vt:lpstr>
      <vt:lpstr>Orgánico</vt:lpstr>
      <vt:lpstr>CUARTA SESIÓN ORDINARIA DEL COMITÉ COORDINADOR DEL SISTEMA ANTICORRUPCIÓN DEL ESTADO DE CAMPECHE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¿Qué es el Sistema de Control de Calidad?</dc:title>
  <dc:creator>Windows User</dc:creator>
  <cp:lastModifiedBy>Oscar Pacheco</cp:lastModifiedBy>
  <cp:revision>298</cp:revision>
  <dcterms:created xsi:type="dcterms:W3CDTF">2018-05-16T15:46:26Z</dcterms:created>
  <dcterms:modified xsi:type="dcterms:W3CDTF">2023-11-28T18:19:06Z</dcterms:modified>
</cp:coreProperties>
</file>