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7"/>
  </p:notesMasterIdLst>
  <p:sldIdLst>
    <p:sldId id="303" r:id="rId2"/>
    <p:sldId id="304" r:id="rId3"/>
    <p:sldId id="305" r:id="rId4"/>
    <p:sldId id="309" r:id="rId5"/>
    <p:sldId id="31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126" autoAdjust="0"/>
  </p:normalViewPr>
  <p:slideViewPr>
    <p:cSldViewPr snapToGrid="0">
      <p:cViewPr varScale="1">
        <p:scale>
          <a:sx n="61" d="100"/>
          <a:sy n="61" d="100"/>
        </p:scale>
        <p:origin x="108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7B52-AE26-4FCB-88CC-C80EC9962685}" type="datetimeFigureOut">
              <a:rPr lang="es-MX" smtClean="0"/>
              <a:t>19/01/2024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403DB-2793-4E9D-B298-845F4C04A91A}" type="slidenum">
              <a:rPr lang="es-MX" smtClean="0"/>
              <a:t>‹Nº›</a:t>
            </a:fld>
            <a:endParaRPr lang="es-MX"/>
          </a:p>
        </p:txBody>
      </p:sp>
    </p:spTree>
    <p:extLst>
      <p:ext uri="{BB962C8B-B14F-4D97-AF65-F5344CB8AC3E}">
        <p14:creationId xmlns:p14="http://schemas.microsoft.com/office/powerpoint/2010/main" val="44415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10DAB117-6916-40EC-81E5-41EA2A813400}"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82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19/01/2024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286010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3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99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406521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17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57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42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44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2130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A8C2D9-206E-4B5B-B8FF-A0590DDA6471}" type="datetimeFigureOut">
              <a:rPr lang="es-MX" smtClean="0"/>
              <a:t>19/01/2024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0DAB117-6916-40EC-81E5-41EA2A813400}"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7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A8C2D9-206E-4B5B-B8FF-A0590DDA6471}" type="datetimeFigureOut">
              <a:rPr lang="es-MX" smtClean="0"/>
              <a:t>19/01/2024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199010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A8C2D9-206E-4B5B-B8FF-A0590DDA6471}" type="datetimeFigureOut">
              <a:rPr lang="es-MX" smtClean="0"/>
              <a:t>19/01/2024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0DAB117-6916-40EC-81E5-41EA2A813400}"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52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A8C2D9-206E-4B5B-B8FF-A0590DDA6471}" type="datetimeFigureOut">
              <a:rPr lang="es-MX" smtClean="0"/>
              <a:t>19/01/2024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0DAB117-6916-40EC-81E5-41EA2A813400}"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2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8C2D9-206E-4B5B-B8FF-A0590DDA6471}" type="datetimeFigureOut">
              <a:rPr lang="es-MX" smtClean="0"/>
              <a:t>19/01/2024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32404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19/01/2024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8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A8C2D9-206E-4B5B-B8FF-A0590DDA6471}" type="datetimeFigureOut">
              <a:rPr lang="es-MX" smtClean="0"/>
              <a:t>19/01/2024</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AB117-6916-40EC-81E5-41EA2A813400}" type="slidenum">
              <a:rPr lang="es-MX" smtClean="0"/>
              <a:t>‹Nº›</a:t>
            </a:fld>
            <a:endParaRPr lang="es-MX"/>
          </a:p>
        </p:txBody>
      </p:sp>
    </p:spTree>
    <p:extLst>
      <p:ext uri="{BB962C8B-B14F-4D97-AF65-F5344CB8AC3E}">
        <p14:creationId xmlns:p14="http://schemas.microsoft.com/office/powerpoint/2010/main" val="108760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A8C2D9-206E-4B5B-B8FF-A0590DDA6471}" type="datetimeFigureOut">
              <a:rPr lang="es-MX" smtClean="0"/>
              <a:t>19/01/2024</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DAB117-6916-40EC-81E5-41EA2A813400}" type="slidenum">
              <a:rPr lang="es-MX" smtClean="0"/>
              <a:t>‹Nº›</a:t>
            </a:fld>
            <a:endParaRPr lang="es-MX"/>
          </a:p>
        </p:txBody>
      </p:sp>
    </p:spTree>
    <p:extLst>
      <p:ext uri="{BB962C8B-B14F-4D97-AF65-F5344CB8AC3E}">
        <p14:creationId xmlns:p14="http://schemas.microsoft.com/office/powerpoint/2010/main" val="177615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7098" y="1823007"/>
            <a:ext cx="6921695" cy="1605993"/>
          </a:xfrm>
        </p:spPr>
        <p:txBody>
          <a:bodyPr>
            <a:normAutofit fontScale="90000"/>
          </a:bodyPr>
          <a:lstStyle/>
          <a:p>
            <a:pPr algn="ctr"/>
            <a:r>
              <a:rPr lang="es-ES" sz="3600" dirty="0">
                <a:effectLst>
                  <a:outerShdw blurRad="38100" dist="38100" dir="2700000" algn="tl">
                    <a:srgbClr val="000000">
                      <a:alpha val="43137"/>
                    </a:srgbClr>
                  </a:outerShdw>
                </a:effectLst>
              </a:rPr>
              <a:t>PRIMERA SESIÓN EXTRAORDINARIA DEL COMITÉ COORDINADOR</a:t>
            </a:r>
            <a:endParaRPr lang="es-ES" dirty="0">
              <a:effectLst>
                <a:outerShdw blurRad="38100" dist="38100" dir="2700000" algn="tl">
                  <a:srgbClr val="000000">
                    <a:alpha val="43137"/>
                  </a:srgbClr>
                </a:outerShdw>
              </a:effectLst>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8792" y="91322"/>
            <a:ext cx="2386729" cy="1248399"/>
          </a:xfrm>
          <a:prstGeom prst="rect">
            <a:avLst/>
          </a:prstGeom>
          <a:noFill/>
          <a:ln>
            <a:noFill/>
          </a:ln>
        </p:spPr>
      </p:pic>
      <p:sp>
        <p:nvSpPr>
          <p:cNvPr id="6" name="Subtítulo 2"/>
          <p:cNvSpPr txBox="1">
            <a:spLocks/>
          </p:cNvSpPr>
          <p:nvPr/>
        </p:nvSpPr>
        <p:spPr>
          <a:xfrm>
            <a:off x="2485027" y="4186510"/>
            <a:ext cx="7221945" cy="395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000" b="1" dirty="0">
                <a:effectLst>
                  <a:outerShdw blurRad="38100" dist="38100" dir="2700000" algn="tl">
                    <a:srgbClr val="000000">
                      <a:alpha val="43137"/>
                    </a:srgbClr>
                  </a:outerShdw>
                </a:effectLst>
              </a:rPr>
              <a:t>24 DE ENERO DE 2024</a:t>
            </a:r>
            <a:endParaRPr lang="es-ES" sz="2000" b="1" dirty="0">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E8F86565-8E49-45F5-95A4-B94D297B0C47}"/>
              </a:ext>
            </a:extLst>
          </p:cNvPr>
          <p:cNvPicPr>
            <a:picLocks noChangeAspect="1"/>
          </p:cNvPicPr>
          <p:nvPr/>
        </p:nvPicPr>
        <p:blipFill>
          <a:blip r:embed="rId3"/>
          <a:stretch>
            <a:fillRect/>
          </a:stretch>
        </p:blipFill>
        <p:spPr>
          <a:xfrm>
            <a:off x="136478" y="91322"/>
            <a:ext cx="2476094" cy="1248399"/>
          </a:xfrm>
          <a:prstGeom prst="rect">
            <a:avLst/>
          </a:prstGeom>
        </p:spPr>
      </p:pic>
    </p:spTree>
    <p:extLst>
      <p:ext uri="{BB962C8B-B14F-4D97-AF65-F5344CB8AC3E}">
        <p14:creationId xmlns:p14="http://schemas.microsoft.com/office/powerpoint/2010/main" val="378644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7961BF-E8BC-7D30-338E-15ABEE1304F6}"/>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5383" y="0"/>
            <a:ext cx="1476617" cy="844062"/>
          </a:xfrm>
          <a:prstGeom prst="rect">
            <a:avLst/>
          </a:prstGeom>
          <a:noFill/>
          <a:ln>
            <a:noFill/>
          </a:ln>
        </p:spPr>
      </p:pic>
      <p:pic>
        <p:nvPicPr>
          <p:cNvPr id="4" name="Imagen 3">
            <a:extLst>
              <a:ext uri="{FF2B5EF4-FFF2-40B4-BE49-F238E27FC236}">
                <a16:creationId xmlns:a16="http://schemas.microsoft.com/office/drawing/2014/main" id="{A088A163-BDB5-5E20-8CAA-A1E48E4395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1831" y="0"/>
            <a:ext cx="944039" cy="703384"/>
          </a:xfrm>
          <a:prstGeom prst="rect">
            <a:avLst/>
          </a:prstGeom>
        </p:spPr>
      </p:pic>
      <p:sp>
        <p:nvSpPr>
          <p:cNvPr id="3" name="CuadroTexto 2">
            <a:extLst>
              <a:ext uri="{FF2B5EF4-FFF2-40B4-BE49-F238E27FC236}">
                <a16:creationId xmlns:a16="http://schemas.microsoft.com/office/drawing/2014/main" id="{4079101E-A440-9D4D-CB0C-31D1C0AC2220}"/>
              </a:ext>
            </a:extLst>
          </p:cNvPr>
          <p:cNvSpPr txBox="1"/>
          <p:nvPr/>
        </p:nvSpPr>
        <p:spPr>
          <a:xfrm>
            <a:off x="4189677" y="582452"/>
            <a:ext cx="3158237" cy="523220"/>
          </a:xfrm>
          <a:prstGeom prst="rect">
            <a:avLst/>
          </a:prstGeom>
          <a:noFill/>
        </p:spPr>
        <p:txBody>
          <a:bodyPr wrap="none" rtlCol="0">
            <a:spAutoFit/>
          </a:bodyPr>
          <a:lstStyle/>
          <a:p>
            <a:r>
              <a:rPr lang="es-ES" sz="2800" b="1" dirty="0"/>
              <a:t>ORDEN DEL DIA</a:t>
            </a:r>
            <a:endParaRPr lang="es-MX" sz="2800" b="1" dirty="0"/>
          </a:p>
        </p:txBody>
      </p:sp>
      <p:sp>
        <p:nvSpPr>
          <p:cNvPr id="7" name="CuadroTexto 6">
            <a:extLst>
              <a:ext uri="{FF2B5EF4-FFF2-40B4-BE49-F238E27FC236}">
                <a16:creationId xmlns:a16="http://schemas.microsoft.com/office/drawing/2014/main" id="{697AE1E3-E50E-0A28-BCAA-78CE05A027C7}"/>
              </a:ext>
            </a:extLst>
          </p:cNvPr>
          <p:cNvSpPr txBox="1"/>
          <p:nvPr/>
        </p:nvSpPr>
        <p:spPr>
          <a:xfrm>
            <a:off x="1121980" y="1148520"/>
            <a:ext cx="9948040" cy="4624023"/>
          </a:xfrm>
          <a:prstGeom prst="rect">
            <a:avLst/>
          </a:prstGeom>
          <a:noFill/>
        </p:spPr>
        <p:txBody>
          <a:bodyPr wrap="square">
            <a:spAutoFit/>
          </a:bodyPr>
          <a:lstStyle/>
          <a:p>
            <a:pPr marL="342900" lvl="0" indent="-342900" algn="just">
              <a:lnSpc>
                <a:spcPct val="107000"/>
              </a:lnSpc>
              <a:buFont typeface="+mj-lt"/>
              <a:buAutoNum type="arabicPeriod"/>
            </a:pPr>
            <a:r>
              <a:rPr lang="es-MX" sz="2800" dirty="0">
                <a:effectLst/>
                <a:latin typeface="Calibri" panose="020F0502020204030204" pitchFamily="34" charset="0"/>
                <a:ea typeface="Calibri" panose="020F0502020204030204" pitchFamily="34" charset="0"/>
                <a:cs typeface="Times New Roman" panose="02020603050405020304" pitchFamily="18" charset="0"/>
              </a:rPr>
              <a:t>Bienvenida por parte del presidente del Comité Coordinador.</a:t>
            </a:r>
          </a:p>
          <a:p>
            <a:pPr marL="342900" lvl="0" indent="-342900" algn="just">
              <a:lnSpc>
                <a:spcPct val="107000"/>
              </a:lnSpc>
              <a:buFont typeface="+mj-lt"/>
              <a:buAutoNum type="arabicPeriod"/>
            </a:pP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MX" sz="2800" dirty="0">
                <a:effectLst/>
                <a:latin typeface="Calibri" panose="020F0502020204030204" pitchFamily="34" charset="0"/>
                <a:ea typeface="Calibri" panose="020F0502020204030204" pitchFamily="34" charset="0"/>
                <a:cs typeface="Times New Roman" panose="02020603050405020304" pitchFamily="18" charset="0"/>
              </a:rPr>
              <a:t>Pase de lista de asistencia y declaratoria de quorum.</a:t>
            </a:r>
          </a:p>
          <a:p>
            <a:pPr marL="342900" lvl="0" indent="-342900" algn="just">
              <a:lnSpc>
                <a:spcPct val="107000"/>
              </a:lnSpc>
              <a:buFont typeface="+mj-lt"/>
              <a:buAutoNum type="arabicPeriod"/>
            </a:pP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MX" sz="2800" dirty="0">
                <a:effectLst/>
                <a:latin typeface="Calibri" panose="020F0502020204030204" pitchFamily="34" charset="0"/>
                <a:ea typeface="Calibri" panose="020F0502020204030204" pitchFamily="34" charset="0"/>
                <a:cs typeface="Times New Roman" panose="02020603050405020304" pitchFamily="18" charset="0"/>
              </a:rPr>
              <a:t>Otorgar al Presidente del Comité Coordinador el sentido en que se votaran los puntos del Orden del Día en la Primera Sesión </a:t>
            </a:r>
            <a:r>
              <a:rPr lang="es-MX" sz="2800" dirty="0">
                <a:latin typeface="Calibri" panose="020F0502020204030204" pitchFamily="34" charset="0"/>
                <a:ea typeface="Calibri" panose="020F0502020204030204" pitchFamily="34" charset="0"/>
                <a:cs typeface="Times New Roman" panose="02020603050405020304" pitchFamily="18" charset="0"/>
              </a:rPr>
              <a:t>O</a:t>
            </a:r>
            <a:r>
              <a:rPr lang="es-MX" sz="2800" dirty="0">
                <a:effectLst/>
                <a:latin typeface="Calibri" panose="020F0502020204030204" pitchFamily="34" charset="0"/>
                <a:ea typeface="Calibri" panose="020F0502020204030204" pitchFamily="34" charset="0"/>
                <a:cs typeface="Times New Roman" panose="02020603050405020304" pitchFamily="18" charset="0"/>
              </a:rPr>
              <a:t>rdinaria del Sistema Nacional Anticorrupción.</a:t>
            </a:r>
          </a:p>
          <a:p>
            <a:pPr marL="342900" lvl="0" indent="-342900" algn="just">
              <a:lnSpc>
                <a:spcPct val="107000"/>
              </a:lnSpc>
              <a:spcAft>
                <a:spcPts val="800"/>
              </a:spcAft>
              <a:buFont typeface="+mj-lt"/>
              <a:buAutoNum type="arabicPeriod"/>
            </a:pP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MX" sz="2800" dirty="0">
                <a:effectLst/>
                <a:latin typeface="Calibri" panose="020F0502020204030204" pitchFamily="34" charset="0"/>
                <a:ea typeface="Calibri" panose="020F0502020204030204" pitchFamily="34" charset="0"/>
                <a:cs typeface="Times New Roman" panose="02020603050405020304" pitchFamily="18" charset="0"/>
              </a:rPr>
              <a:t>Clausura de la Sesión.</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78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7961BF-E8BC-7D30-338E-15ABEE1304F6}"/>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5383" y="0"/>
            <a:ext cx="1476617" cy="844062"/>
          </a:xfrm>
          <a:prstGeom prst="rect">
            <a:avLst/>
          </a:prstGeom>
          <a:noFill/>
          <a:ln>
            <a:noFill/>
          </a:ln>
        </p:spPr>
      </p:pic>
      <p:pic>
        <p:nvPicPr>
          <p:cNvPr id="4" name="Imagen 3">
            <a:extLst>
              <a:ext uri="{FF2B5EF4-FFF2-40B4-BE49-F238E27FC236}">
                <a16:creationId xmlns:a16="http://schemas.microsoft.com/office/drawing/2014/main" id="{A088A163-BDB5-5E20-8CAA-A1E48E4395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1831" y="0"/>
            <a:ext cx="944039" cy="703384"/>
          </a:xfrm>
          <a:prstGeom prst="rect">
            <a:avLst/>
          </a:prstGeom>
        </p:spPr>
      </p:pic>
      <p:sp>
        <p:nvSpPr>
          <p:cNvPr id="6" name="CuadroTexto 5">
            <a:extLst>
              <a:ext uri="{FF2B5EF4-FFF2-40B4-BE49-F238E27FC236}">
                <a16:creationId xmlns:a16="http://schemas.microsoft.com/office/drawing/2014/main" id="{BA4E5FAE-A027-3D23-008F-CDE6C6BD541B}"/>
              </a:ext>
            </a:extLst>
          </p:cNvPr>
          <p:cNvSpPr txBox="1"/>
          <p:nvPr/>
        </p:nvSpPr>
        <p:spPr>
          <a:xfrm>
            <a:off x="1074684" y="703384"/>
            <a:ext cx="10560268" cy="707886"/>
          </a:xfrm>
          <a:prstGeom prst="rect">
            <a:avLst/>
          </a:prstGeom>
          <a:noFill/>
        </p:spPr>
        <p:txBody>
          <a:bodyPr wrap="square">
            <a:spAutoFit/>
          </a:bodyPr>
          <a:lstStyle/>
          <a:p>
            <a:r>
              <a:rPr lang="es-MX" sz="2000" dirty="0">
                <a:effectLst/>
                <a:latin typeface="Azo Sans Lt"/>
                <a:ea typeface="Calibri" panose="020F0502020204030204" pitchFamily="34" charset="0"/>
                <a:cs typeface="Times New Roman" panose="02020603050405020304" pitchFamily="18" charset="0"/>
              </a:rPr>
              <a:t>PRIMERA SESIÓN ORDINARIA DEL SISTEMA NACIONAL ANTICORRUPCIÓN, EL DÍA </a:t>
            </a:r>
            <a:r>
              <a:rPr lang="es-MX" sz="2000" dirty="0">
                <a:latin typeface="Azo Sans Lt"/>
                <a:ea typeface="Calibri" panose="020F0502020204030204" pitchFamily="34" charset="0"/>
                <a:cs typeface="Times New Roman" panose="02020603050405020304" pitchFamily="18" charset="0"/>
              </a:rPr>
              <a:t>29</a:t>
            </a:r>
            <a:r>
              <a:rPr lang="es-MX" sz="2000" dirty="0">
                <a:effectLst/>
                <a:latin typeface="Azo Sans Lt"/>
                <a:ea typeface="Calibri" panose="020F0502020204030204" pitchFamily="34" charset="0"/>
                <a:cs typeface="Times New Roman" panose="02020603050405020304" pitchFamily="18" charset="0"/>
              </a:rPr>
              <a:t> DE </a:t>
            </a:r>
            <a:r>
              <a:rPr lang="es-MX" sz="2000" dirty="0">
                <a:latin typeface="Azo Sans Lt"/>
                <a:ea typeface="Calibri" panose="020F0502020204030204" pitchFamily="34" charset="0"/>
                <a:cs typeface="Times New Roman" panose="02020603050405020304" pitchFamily="18" charset="0"/>
              </a:rPr>
              <a:t>FEBRERO</a:t>
            </a:r>
            <a:r>
              <a:rPr lang="es-MX" sz="2000" dirty="0">
                <a:effectLst/>
                <a:latin typeface="Azo Sans Lt"/>
                <a:ea typeface="Calibri" panose="020F0502020204030204" pitchFamily="34" charset="0"/>
                <a:cs typeface="Times New Roman" panose="02020603050405020304" pitchFamily="18" charset="0"/>
              </a:rPr>
              <a:t> DEL 2024, EN LA CIUDAD DE </a:t>
            </a:r>
            <a:r>
              <a:rPr lang="es-MX" sz="2000" dirty="0">
                <a:latin typeface="Azo Sans Lt"/>
                <a:ea typeface="Calibri" panose="020F0502020204030204" pitchFamily="34" charset="0"/>
                <a:cs typeface="Times New Roman" panose="02020603050405020304" pitchFamily="18" charset="0"/>
              </a:rPr>
              <a:t>ACAPULCO</a:t>
            </a:r>
            <a:r>
              <a:rPr lang="es-MX" sz="2000" dirty="0">
                <a:effectLst/>
                <a:latin typeface="Azo Sans Lt"/>
                <a:ea typeface="Calibri" panose="020F0502020204030204" pitchFamily="34" charset="0"/>
                <a:cs typeface="Times New Roman" panose="02020603050405020304" pitchFamily="18" charset="0"/>
              </a:rPr>
              <a:t>.</a:t>
            </a:r>
            <a:endParaRPr lang="es-MX" sz="2000" dirty="0"/>
          </a:p>
        </p:txBody>
      </p:sp>
      <p:sp>
        <p:nvSpPr>
          <p:cNvPr id="9" name="CuadroTexto 8">
            <a:extLst>
              <a:ext uri="{FF2B5EF4-FFF2-40B4-BE49-F238E27FC236}">
                <a16:creationId xmlns:a16="http://schemas.microsoft.com/office/drawing/2014/main" id="{52607102-AAE0-B052-84D7-F664D5394BF6}"/>
              </a:ext>
            </a:extLst>
          </p:cNvPr>
          <p:cNvSpPr txBox="1"/>
          <p:nvPr/>
        </p:nvSpPr>
        <p:spPr>
          <a:xfrm>
            <a:off x="1333500" y="2606876"/>
            <a:ext cx="10042633" cy="2677656"/>
          </a:xfrm>
          <a:prstGeom prst="rect">
            <a:avLst/>
          </a:prstGeom>
          <a:noFill/>
        </p:spPr>
        <p:txBody>
          <a:bodyPr wrap="square">
            <a:spAutoFit/>
          </a:bodyPr>
          <a:lstStyle/>
          <a:p>
            <a:r>
              <a:rPr lang="es-MX" sz="2400" dirty="0"/>
              <a:t>“…Artículo 19. Los votos de los integrantes del Sistema Nacional Anticorrupción serán expresados en los siguientes términos:</a:t>
            </a:r>
          </a:p>
          <a:p>
            <a:endParaRPr lang="es-MX" sz="2400" dirty="0"/>
          </a:p>
          <a:p>
            <a:r>
              <a:rPr lang="es-MX" sz="2400" dirty="0"/>
              <a:t>…Para lo anterior, las personas facultadas para expresar el voto deberán acordar su sentido con los integrantes de los órganos colegiados a los que pertenezcan, previo a las sesiones del Sistema Nacional Anticorrupción, con base en el oficio y la documentación con la que sean convocados…”</a:t>
            </a:r>
          </a:p>
        </p:txBody>
      </p:sp>
      <p:sp>
        <p:nvSpPr>
          <p:cNvPr id="5" name="CuadroTexto 4">
            <a:extLst>
              <a:ext uri="{FF2B5EF4-FFF2-40B4-BE49-F238E27FC236}">
                <a16:creationId xmlns:a16="http://schemas.microsoft.com/office/drawing/2014/main" id="{3D0E81D5-59DA-79E8-1864-1DCACE9EBFE6}"/>
              </a:ext>
            </a:extLst>
          </p:cNvPr>
          <p:cNvSpPr txBox="1"/>
          <p:nvPr/>
        </p:nvSpPr>
        <p:spPr>
          <a:xfrm>
            <a:off x="1333500" y="1670336"/>
            <a:ext cx="10560268" cy="369332"/>
          </a:xfrm>
          <a:prstGeom prst="rect">
            <a:avLst/>
          </a:prstGeom>
          <a:noFill/>
        </p:spPr>
        <p:txBody>
          <a:bodyPr wrap="square">
            <a:spAutoFit/>
          </a:bodyPr>
          <a:lstStyle/>
          <a:p>
            <a:r>
              <a:rPr lang="es-MX" dirty="0"/>
              <a:t>LINEAMIENTOS QUE REGULAN LAS SESIONES  DEL SISTEMA NACIONAL ANTICORRUPCIÓN</a:t>
            </a:r>
          </a:p>
        </p:txBody>
      </p:sp>
    </p:spTree>
    <p:extLst>
      <p:ext uri="{BB962C8B-B14F-4D97-AF65-F5344CB8AC3E}">
        <p14:creationId xmlns:p14="http://schemas.microsoft.com/office/powerpoint/2010/main" val="3554408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8412F5A-855C-04A7-2967-842CA55FD3B4}"/>
              </a:ext>
            </a:extLst>
          </p:cNvPr>
          <p:cNvSpPr txBox="1"/>
          <p:nvPr/>
        </p:nvSpPr>
        <p:spPr>
          <a:xfrm>
            <a:off x="822208" y="608791"/>
            <a:ext cx="10609239" cy="5632311"/>
          </a:xfrm>
          <a:prstGeom prst="rect">
            <a:avLst/>
          </a:prstGeom>
          <a:noFill/>
        </p:spPr>
        <p:txBody>
          <a:bodyPr wrap="square">
            <a:spAutoFit/>
          </a:bodyPr>
          <a:lstStyle/>
          <a:p>
            <a:r>
              <a:rPr lang="es-MX" dirty="0"/>
              <a:t>1. </a:t>
            </a:r>
            <a:r>
              <a:rPr lang="es-MX" dirty="0">
                <a:highlight>
                  <a:srgbClr val="FFFF00"/>
                </a:highlight>
              </a:rPr>
              <a:t>Presentación del Informe de avances de la Secretaría Ejecutiva del Sistema Nacional Anticorrupción, en el desarrollo de la Plataforma Digital Nacional.</a:t>
            </a:r>
          </a:p>
          <a:p>
            <a:endParaRPr lang="es-MX" dirty="0"/>
          </a:p>
          <a:p>
            <a:r>
              <a:rPr lang="es-MX" dirty="0"/>
              <a:t>2. </a:t>
            </a:r>
            <a:r>
              <a:rPr lang="es-MX" dirty="0">
                <a:highlight>
                  <a:srgbClr val="FFFF00"/>
                </a:highlight>
              </a:rPr>
              <a:t>Presentación del Informe sobre la situación de los Sistemas Estatales Anticorrupción.</a:t>
            </a:r>
          </a:p>
          <a:p>
            <a:endParaRPr lang="es-MX" dirty="0">
              <a:highlight>
                <a:srgbClr val="FFFF00"/>
              </a:highlight>
            </a:endParaRPr>
          </a:p>
          <a:p>
            <a:r>
              <a:rPr lang="es-MX" dirty="0">
                <a:highlight>
                  <a:srgbClr val="FFFF00"/>
                </a:highlight>
              </a:rPr>
              <a:t>3. Presentación del Sistema de Seguimiento y Evaluación del Sistema Nacional Anticorrupción.</a:t>
            </a:r>
          </a:p>
          <a:p>
            <a:endParaRPr lang="es-MX" dirty="0">
              <a:highlight>
                <a:srgbClr val="FFFF00"/>
              </a:highlight>
            </a:endParaRPr>
          </a:p>
          <a:p>
            <a:r>
              <a:rPr lang="es-MX" dirty="0">
                <a:highlight>
                  <a:srgbClr val="FFFF00"/>
                </a:highlight>
              </a:rPr>
              <a:t>4. Presentación de los Indicadores Nacionales, asociados a los Objetivos Específicos de la Política</a:t>
            </a:r>
          </a:p>
          <a:p>
            <a:r>
              <a:rPr lang="es-MX" dirty="0">
                <a:highlight>
                  <a:srgbClr val="FFFF00"/>
                </a:highlight>
              </a:rPr>
              <a:t>Nacional Anticorrupción.</a:t>
            </a:r>
          </a:p>
          <a:p>
            <a:endParaRPr lang="es-MX" dirty="0"/>
          </a:p>
          <a:p>
            <a:r>
              <a:rPr lang="es-MX" dirty="0">
                <a:highlight>
                  <a:srgbClr val="00FF00"/>
                </a:highlight>
              </a:rPr>
              <a:t>5. Presentación y, en su caso, aprobación del Plan de acción para fortalecer los procesos de compras públicas y el ciclo de contratación pública en México.</a:t>
            </a:r>
          </a:p>
          <a:p>
            <a:endParaRPr lang="es-MX" dirty="0"/>
          </a:p>
          <a:p>
            <a:r>
              <a:rPr lang="es-MX" dirty="0"/>
              <a:t>6</a:t>
            </a:r>
            <a:r>
              <a:rPr lang="es-MX" dirty="0">
                <a:highlight>
                  <a:srgbClr val="FFFF00"/>
                </a:highlight>
              </a:rPr>
              <a:t>. Presentación del proyecto de Norma Técnica para la Clasificación Nacional de Responsabilidades Administrativas del Instituto Nacional de Estadística y Geografía (INEGI).</a:t>
            </a:r>
          </a:p>
          <a:p>
            <a:endParaRPr lang="es-MX" dirty="0"/>
          </a:p>
          <a:p>
            <a:r>
              <a:rPr lang="es-MX" dirty="0">
                <a:highlight>
                  <a:srgbClr val="00FF00"/>
                </a:highlight>
              </a:rPr>
              <a:t>7. Presentación y, en su caso, aprobación del Acuerdo mediante el cual el Sistema Nacional Anticorrupción refrenda los Lineamientos para la emisión del Código de Ética.</a:t>
            </a:r>
          </a:p>
          <a:p>
            <a:endParaRPr lang="es-MX" dirty="0">
              <a:highlight>
                <a:srgbClr val="00FF00"/>
              </a:highlight>
            </a:endParaRPr>
          </a:p>
          <a:p>
            <a:r>
              <a:rPr lang="es-MX" dirty="0">
                <a:highlight>
                  <a:srgbClr val="00FF00"/>
                </a:highlight>
              </a:rPr>
              <a:t>8. Aprobación de la sede para la Sesión Ordinaria 2025</a:t>
            </a:r>
          </a:p>
        </p:txBody>
      </p:sp>
      <p:sp>
        <p:nvSpPr>
          <p:cNvPr id="9" name="CuadroTexto 8">
            <a:extLst>
              <a:ext uri="{FF2B5EF4-FFF2-40B4-BE49-F238E27FC236}">
                <a16:creationId xmlns:a16="http://schemas.microsoft.com/office/drawing/2014/main" id="{4FE85CD7-1B74-D001-F4BC-40E09939AACF}"/>
              </a:ext>
            </a:extLst>
          </p:cNvPr>
          <p:cNvSpPr txBox="1"/>
          <p:nvPr/>
        </p:nvSpPr>
        <p:spPr>
          <a:xfrm>
            <a:off x="350188" y="-30939"/>
            <a:ext cx="10893972" cy="584775"/>
          </a:xfrm>
          <a:prstGeom prst="rect">
            <a:avLst/>
          </a:prstGeom>
          <a:noFill/>
        </p:spPr>
        <p:txBody>
          <a:bodyPr wrap="square">
            <a:spAutoFit/>
          </a:bodyPr>
          <a:lstStyle/>
          <a:p>
            <a:pPr algn="ctr"/>
            <a:r>
              <a:rPr lang="es-MX" sz="1600" dirty="0"/>
              <a:t>ORDEN DEL DÍA 1ª. SESIÓN ORDINARIA 2024 DEL SNA</a:t>
            </a:r>
          </a:p>
          <a:p>
            <a:pPr algn="ctr"/>
            <a:r>
              <a:rPr lang="es-MX" sz="1600" dirty="0"/>
              <a:t>APROBADO EN EL PRIMERA SESIÓN EXTRAORDINARIA 2024 DEL CC-SNA, CELEBRADA EL 12 DE ENERO.</a:t>
            </a:r>
          </a:p>
        </p:txBody>
      </p:sp>
    </p:spTree>
    <p:extLst>
      <p:ext uri="{BB962C8B-B14F-4D97-AF65-F5344CB8AC3E}">
        <p14:creationId xmlns:p14="http://schemas.microsoft.com/office/powerpoint/2010/main" val="1130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7961BF-E8BC-7D30-338E-15ABEE1304F6}"/>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5383" y="0"/>
            <a:ext cx="1476617" cy="844062"/>
          </a:xfrm>
          <a:prstGeom prst="rect">
            <a:avLst/>
          </a:prstGeom>
          <a:noFill/>
          <a:ln>
            <a:noFill/>
          </a:ln>
        </p:spPr>
      </p:pic>
      <p:pic>
        <p:nvPicPr>
          <p:cNvPr id="4" name="Imagen 3">
            <a:extLst>
              <a:ext uri="{FF2B5EF4-FFF2-40B4-BE49-F238E27FC236}">
                <a16:creationId xmlns:a16="http://schemas.microsoft.com/office/drawing/2014/main" id="{A088A163-BDB5-5E20-8CAA-A1E48E4395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1831" y="0"/>
            <a:ext cx="944039" cy="703384"/>
          </a:xfrm>
          <a:prstGeom prst="rect">
            <a:avLst/>
          </a:prstGeom>
        </p:spPr>
      </p:pic>
      <p:sp>
        <p:nvSpPr>
          <p:cNvPr id="3" name="CuadroTexto 2">
            <a:extLst>
              <a:ext uri="{FF2B5EF4-FFF2-40B4-BE49-F238E27FC236}">
                <a16:creationId xmlns:a16="http://schemas.microsoft.com/office/drawing/2014/main" id="{3320A427-0D07-2ACC-27B8-4E2FAD5272AB}"/>
              </a:ext>
            </a:extLst>
          </p:cNvPr>
          <p:cNvSpPr txBox="1"/>
          <p:nvPr/>
        </p:nvSpPr>
        <p:spPr>
          <a:xfrm flipH="1">
            <a:off x="7047186" y="5417117"/>
            <a:ext cx="2776308" cy="461665"/>
          </a:xfrm>
          <a:prstGeom prst="rect">
            <a:avLst/>
          </a:prstGeom>
          <a:noFill/>
        </p:spPr>
        <p:txBody>
          <a:bodyPr wrap="square" rtlCol="0">
            <a:spAutoFit/>
          </a:bodyPr>
          <a:lstStyle/>
          <a:p>
            <a:r>
              <a:rPr lang="es-MX" sz="2400" dirty="0"/>
              <a:t>VER ANEXOS  </a:t>
            </a:r>
          </a:p>
        </p:txBody>
      </p:sp>
      <p:sp>
        <p:nvSpPr>
          <p:cNvPr id="7" name="CuadroTexto 6">
            <a:extLst>
              <a:ext uri="{FF2B5EF4-FFF2-40B4-BE49-F238E27FC236}">
                <a16:creationId xmlns:a16="http://schemas.microsoft.com/office/drawing/2014/main" id="{4220FC28-DE98-E6C3-5D8F-47C19466E7E4}"/>
              </a:ext>
            </a:extLst>
          </p:cNvPr>
          <p:cNvSpPr txBox="1"/>
          <p:nvPr/>
        </p:nvSpPr>
        <p:spPr>
          <a:xfrm>
            <a:off x="4485857" y="703384"/>
            <a:ext cx="3390672" cy="400110"/>
          </a:xfrm>
          <a:prstGeom prst="rect">
            <a:avLst/>
          </a:prstGeom>
          <a:noFill/>
        </p:spPr>
        <p:txBody>
          <a:bodyPr wrap="none" rtlCol="0">
            <a:spAutoFit/>
          </a:bodyPr>
          <a:lstStyle/>
          <a:p>
            <a:r>
              <a:rPr lang="es-MX" sz="2000" dirty="0"/>
              <a:t>EXPOSICION DE MOTIVOS</a:t>
            </a:r>
          </a:p>
        </p:txBody>
      </p:sp>
      <p:sp>
        <p:nvSpPr>
          <p:cNvPr id="10" name="CuadroTexto 9">
            <a:extLst>
              <a:ext uri="{FF2B5EF4-FFF2-40B4-BE49-F238E27FC236}">
                <a16:creationId xmlns:a16="http://schemas.microsoft.com/office/drawing/2014/main" id="{0C50FBAD-3367-341B-77E8-75F513B1F1EA}"/>
              </a:ext>
            </a:extLst>
          </p:cNvPr>
          <p:cNvSpPr txBox="1"/>
          <p:nvPr/>
        </p:nvSpPr>
        <p:spPr>
          <a:xfrm>
            <a:off x="1213944" y="1210050"/>
            <a:ext cx="10026870" cy="3785652"/>
          </a:xfrm>
          <a:prstGeom prst="rect">
            <a:avLst/>
          </a:prstGeom>
          <a:noFill/>
        </p:spPr>
        <p:txBody>
          <a:bodyPr wrap="square">
            <a:spAutoFit/>
          </a:bodyPr>
          <a:lstStyle/>
          <a:p>
            <a:pPr algn="just"/>
            <a:r>
              <a:rPr lang="es-MX" sz="2000" dirty="0"/>
              <a:t>De acuerdo con el artículo 19 de los Lineamientos que regulan las sesiones del Sistema Nacional Anticorrupción publicado en el Diario Oficial de la Federación el día 27 de octubre del año 2022, establece que las personas facultadas para expresar el voto deberán acordar su sentido con los integrantes de los órganos colegiados a los que pertenezcan, previo a las sesiones del Sistema Nacional Anticorrupción.</a:t>
            </a:r>
          </a:p>
          <a:p>
            <a:pPr algn="just"/>
            <a:endParaRPr lang="es-MX" sz="2000" dirty="0"/>
          </a:p>
          <a:p>
            <a:pPr algn="just"/>
            <a:r>
              <a:rPr lang="es-MX" sz="2000" dirty="0"/>
              <a:t> En este sentido los puntos del orden del día antes señalado  1, 2, 3, 4 y 6 marcados con color </a:t>
            </a:r>
            <a:r>
              <a:rPr lang="es-MX" sz="2000" dirty="0">
                <a:highlight>
                  <a:srgbClr val="FFFF00"/>
                </a:highlight>
              </a:rPr>
              <a:t>amarrillo</a:t>
            </a:r>
            <a:r>
              <a:rPr lang="es-MX" sz="2000" dirty="0"/>
              <a:t> solo serán informativos; sin embargo, los puntos 5, 7, y 8 marcados de color </a:t>
            </a:r>
            <a:r>
              <a:rPr lang="es-MX" sz="2000" dirty="0">
                <a:highlight>
                  <a:srgbClr val="00FF00"/>
                </a:highlight>
              </a:rPr>
              <a:t>verde</a:t>
            </a:r>
            <a:r>
              <a:rPr lang="es-MX" sz="2000" dirty="0"/>
              <a:t> deberán establecer el sentido en que expondrá su voto el Presidente del Comité Coordinador.</a:t>
            </a:r>
          </a:p>
          <a:p>
            <a:pPr algn="just"/>
            <a:endParaRPr lang="es-MX" sz="2000" dirty="0"/>
          </a:p>
          <a:p>
            <a:pPr algn="just"/>
            <a:r>
              <a:rPr lang="es-MX" sz="2000" dirty="0"/>
              <a:t>Para poder normar su criterio para emitir su voto se adjuntan al presente los documentos mencionados en el Orden del Dia anteriormente expuesto.</a:t>
            </a:r>
          </a:p>
        </p:txBody>
      </p:sp>
    </p:spTree>
    <p:extLst>
      <p:ext uri="{BB962C8B-B14F-4D97-AF65-F5344CB8AC3E}">
        <p14:creationId xmlns:p14="http://schemas.microsoft.com/office/powerpoint/2010/main" val="2718283360"/>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TM02900743[[fn=Orgánico]]</Template>
  <TotalTime>11209</TotalTime>
  <Words>518</Words>
  <Application>Microsoft Office PowerPoint</Application>
  <PresentationFormat>Panorámica</PresentationFormat>
  <Paragraphs>40</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Azo Sans Lt</vt:lpstr>
      <vt:lpstr>Calibri</vt:lpstr>
      <vt:lpstr>Garamond</vt:lpstr>
      <vt:lpstr>Orgánico</vt:lpstr>
      <vt:lpstr>PRIMERA SESIÓN EXTRAORDINARIA DEL COMITÉ COORDINADOR</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Sistema de Control de Calidad?</dc:title>
  <dc:creator>Windows User</dc:creator>
  <cp:lastModifiedBy>Oscar Pacheco</cp:lastModifiedBy>
  <cp:revision>327</cp:revision>
  <dcterms:created xsi:type="dcterms:W3CDTF">2018-05-16T15:46:26Z</dcterms:created>
  <dcterms:modified xsi:type="dcterms:W3CDTF">2024-01-19T18:09:26Z</dcterms:modified>
</cp:coreProperties>
</file>