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5" r:id="rId1"/>
  </p:sldMasterIdLst>
  <p:notesMasterIdLst>
    <p:notesMasterId r:id="rId16"/>
  </p:notesMasterIdLst>
  <p:sldIdLst>
    <p:sldId id="303" r:id="rId2"/>
    <p:sldId id="260" r:id="rId3"/>
    <p:sldId id="304" r:id="rId4"/>
    <p:sldId id="305" r:id="rId5"/>
    <p:sldId id="308" r:id="rId6"/>
    <p:sldId id="311" r:id="rId7"/>
    <p:sldId id="261" r:id="rId8"/>
    <p:sldId id="262" r:id="rId9"/>
    <p:sldId id="268" r:id="rId10"/>
    <p:sldId id="257" r:id="rId11"/>
    <p:sldId id="263" r:id="rId12"/>
    <p:sldId id="266" r:id="rId13"/>
    <p:sldId id="267" r:id="rId14"/>
    <p:sldId id="31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5126" autoAdjust="0"/>
  </p:normalViewPr>
  <p:slideViewPr>
    <p:cSldViewPr snapToGrid="0">
      <p:cViewPr varScale="1">
        <p:scale>
          <a:sx n="61" d="100"/>
          <a:sy n="61" d="100"/>
        </p:scale>
        <p:origin x="106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77B52-AE26-4FCB-88CC-C80EC9962685}" type="datetimeFigureOut">
              <a:rPr lang="es-MX" smtClean="0"/>
              <a:t>31/01/2024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403DB-2793-4E9D-B298-845F4C04A91A}" type="slidenum">
              <a:rPr lang="es-MX" smtClean="0"/>
              <a:t>‹Nº›</a:t>
            </a:fld>
            <a:endParaRPr lang="es-MX"/>
          </a:p>
        </p:txBody>
      </p:sp>
    </p:spTree>
    <p:extLst>
      <p:ext uri="{BB962C8B-B14F-4D97-AF65-F5344CB8AC3E}">
        <p14:creationId xmlns:p14="http://schemas.microsoft.com/office/powerpoint/2010/main" val="44415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31/01/2024</a:t>
            </a:fld>
            <a:endParaRPr lang="es-MX"/>
          </a:p>
        </p:txBody>
      </p:sp>
      <p:sp>
        <p:nvSpPr>
          <p:cNvPr id="5" name="Footer Placeholder 4"/>
          <p:cNvSpPr>
            <a:spLocks noGrp="1"/>
          </p:cNvSpPr>
          <p:nvPr>
            <p:ph type="ftr" sz="quarter" idx="11"/>
          </p:nvPr>
        </p:nvSpPr>
        <p:spPr>
          <a:xfrm>
            <a:off x="2416500" y="329307"/>
            <a:ext cx="4973915" cy="309201"/>
          </a:xfrm>
        </p:spPr>
        <p:txBody>
          <a:bodyPr/>
          <a:lstStyle/>
          <a:p>
            <a:endParaRPr lang="es-MX"/>
          </a:p>
        </p:txBody>
      </p:sp>
      <p:sp>
        <p:nvSpPr>
          <p:cNvPr id="6" name="Slide Number Placeholder 5"/>
          <p:cNvSpPr>
            <a:spLocks noGrp="1"/>
          </p:cNvSpPr>
          <p:nvPr>
            <p:ph type="sldNum" sz="quarter" idx="12"/>
          </p:nvPr>
        </p:nvSpPr>
        <p:spPr>
          <a:xfrm>
            <a:off x="1437664" y="798973"/>
            <a:ext cx="811019" cy="503578"/>
          </a:xfrm>
        </p:spPr>
        <p:txBody>
          <a:bodyPr/>
          <a:lstStyle/>
          <a:p>
            <a:fld id="{10DAB117-6916-40EC-81E5-41EA2A813400}" type="slidenum">
              <a:rPr lang="es-MX" smtClean="0"/>
              <a:t>‹Nº›</a:t>
            </a:fld>
            <a:endParaRPr lang="es-MX"/>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048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31/01/2024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477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31/01/2024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900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31/01/2024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731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CA8C2D9-206E-4B5B-B8FF-A0590DDA6471}" type="datetimeFigureOut">
              <a:rPr lang="es-MX" smtClean="0"/>
              <a:t>31/01/2024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820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CA8C2D9-206E-4B5B-B8FF-A0590DDA6471}" type="datetimeFigureOut">
              <a:rPr lang="es-MX" smtClean="0"/>
              <a:t>31/01/2024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664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CA8C2D9-206E-4B5B-B8FF-A0590DDA6471}" type="datetimeFigureOut">
              <a:rPr lang="es-MX" smtClean="0"/>
              <a:t>31/01/2024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983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A8C2D9-206E-4B5B-B8FF-A0590DDA6471}" type="datetimeFigureOut">
              <a:rPr lang="es-MX" smtClean="0"/>
              <a:t>31/01/2024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0DAB117-6916-40EC-81E5-41EA2A813400}" type="slidenum">
              <a:rPr lang="es-MX" smtClean="0"/>
              <a:t>‹Nº›</a:t>
            </a:fld>
            <a:endParaRPr lang="es-MX"/>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06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8C2D9-206E-4B5B-B8FF-A0590DDA6471}" type="datetimeFigureOut">
              <a:rPr lang="es-MX" smtClean="0"/>
              <a:t>31/01/2024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413008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CA8C2D9-206E-4B5B-B8FF-A0590DDA6471}" type="datetimeFigureOut">
              <a:rPr lang="es-MX" smtClean="0"/>
              <a:t>31/01/2024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52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CA8C2D9-206E-4B5B-B8FF-A0590DDA6471}" type="datetimeFigureOut">
              <a:rPr lang="es-MX" smtClean="0"/>
              <a:t>31/01/2024</a:t>
            </a:fld>
            <a:endParaRPr lang="es-MX"/>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10DAB117-6916-40EC-81E5-41EA2A813400}" type="slidenum">
              <a:rPr lang="es-MX" smtClean="0"/>
              <a:t>‹Nº›</a:t>
            </a:fld>
            <a:endParaRPr lang="es-MX"/>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6602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CA8C2D9-206E-4B5B-B8FF-A0590DDA6471}" type="datetimeFigureOut">
              <a:rPr lang="es-MX" smtClean="0"/>
              <a:t>31/01/2024</a:t>
            </a:fld>
            <a:endParaRPr lang="es-MX"/>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0DAB117-6916-40EC-81E5-41EA2A813400}" type="slidenum">
              <a:rPr lang="es-MX" smtClean="0"/>
              <a:t>‹Nº›</a:t>
            </a:fld>
            <a:endParaRPr lang="es-MX"/>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679084"/>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 Id="rId9"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1.emf"/><Relationship Id="rId2" Type="http://schemas.openxmlformats.org/officeDocument/2006/relationships/image" Target="../media/image14.emf"/><Relationship Id="rId1" Type="http://schemas.openxmlformats.org/officeDocument/2006/relationships/slideLayout" Target="../slideLayouts/slideLayout1.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1.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14.emf"/><Relationship Id="rId1" Type="http://schemas.openxmlformats.org/officeDocument/2006/relationships/slideLayout" Target="../slideLayouts/slideLayout1.xml"/><Relationship Id="rId6" Type="http://schemas.openxmlformats.org/officeDocument/2006/relationships/image" Target="../media/image28.emf"/><Relationship Id="rId5" Type="http://schemas.openxmlformats.org/officeDocument/2006/relationships/image" Target="../media/image27.emf"/><Relationship Id="rId4" Type="http://schemas.openxmlformats.org/officeDocument/2006/relationships/image" Target="../media/image2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35152" y="1098668"/>
            <a:ext cx="6921695" cy="2387600"/>
          </a:xfrm>
        </p:spPr>
        <p:txBody>
          <a:bodyPr>
            <a:normAutofit/>
          </a:bodyPr>
          <a:lstStyle/>
          <a:p>
            <a:pPr algn="ctr"/>
            <a:r>
              <a:rPr lang="es-ES" sz="3600" dirty="0">
                <a:effectLst>
                  <a:outerShdw blurRad="38100" dist="38100" dir="2700000" algn="tl">
                    <a:srgbClr val="000000">
                      <a:alpha val="43137"/>
                    </a:srgbClr>
                  </a:outerShdw>
                </a:effectLst>
              </a:rPr>
              <a:t>PRIMERA SESION ORDINARIA  DE LA </a:t>
            </a:r>
            <a:r>
              <a:rPr lang="es-MX" sz="3600" dirty="0">
                <a:effectLst>
                  <a:outerShdw blurRad="38100" dist="38100" dir="2700000" algn="tl">
                    <a:srgbClr val="000000">
                      <a:alpha val="43137"/>
                    </a:srgbClr>
                  </a:outerShdw>
                </a:effectLst>
              </a:rPr>
              <a:t>COMISIÓN EJECUTIVA DE LA SESAECAM</a:t>
            </a:r>
            <a:endParaRPr lang="es-ES" dirty="0">
              <a:effectLst>
                <a:outerShdw blurRad="38100" dist="38100" dir="2700000" algn="tl">
                  <a:srgbClr val="000000">
                    <a:alpha val="43137"/>
                  </a:srgbClr>
                </a:outerShdw>
              </a:effectLst>
            </a:endParaRP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750" y="196235"/>
            <a:ext cx="2386729" cy="1248399"/>
          </a:xfrm>
          <a:prstGeom prst="rect">
            <a:avLst/>
          </a:prstGeom>
          <a:noFill/>
          <a:ln>
            <a:noFill/>
          </a:ln>
        </p:spPr>
      </p:pic>
      <p:sp>
        <p:nvSpPr>
          <p:cNvPr id="6" name="Subtítulo 2"/>
          <p:cNvSpPr txBox="1">
            <a:spLocks/>
          </p:cNvSpPr>
          <p:nvPr/>
        </p:nvSpPr>
        <p:spPr>
          <a:xfrm>
            <a:off x="4667534" y="6318912"/>
            <a:ext cx="7221945" cy="3957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solidFill>
                  <a:schemeClr val="bg1"/>
                </a:solidFill>
              </a:rPr>
              <a:t>FEBRERO 2024</a:t>
            </a:r>
            <a:endParaRPr lang="es-ES" sz="2000" dirty="0">
              <a:solidFill>
                <a:schemeClr val="bg1"/>
              </a:solidFill>
            </a:endParaRPr>
          </a:p>
        </p:txBody>
      </p:sp>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378372" y="196235"/>
            <a:ext cx="2476094" cy="1248399"/>
          </a:xfrm>
          <a:prstGeom prst="rect">
            <a:avLst/>
          </a:prstGeom>
        </p:spPr>
      </p:pic>
    </p:spTree>
    <p:extLst>
      <p:ext uri="{BB962C8B-B14F-4D97-AF65-F5344CB8AC3E}">
        <p14:creationId xmlns:p14="http://schemas.microsoft.com/office/powerpoint/2010/main" val="3786447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1E30720-02A5-D80F-B665-19D0D449FB67}"/>
              </a:ext>
            </a:extLst>
          </p:cNvPr>
          <p:cNvSpPr txBox="1"/>
          <p:nvPr/>
        </p:nvSpPr>
        <p:spPr>
          <a:xfrm>
            <a:off x="1086677" y="391602"/>
            <a:ext cx="9952383" cy="646331"/>
          </a:xfrm>
          <a:prstGeom prst="rect">
            <a:avLst/>
          </a:prstGeom>
          <a:noFill/>
        </p:spPr>
        <p:txBody>
          <a:bodyPr wrap="square" rtlCol="0">
            <a:spAutoFit/>
          </a:bodyPr>
          <a:lstStyle/>
          <a:p>
            <a:pPr algn="ctr"/>
            <a:r>
              <a:rPr lang="es-MX" dirty="0"/>
              <a:t>Análisis de los indicadores de Objetivos Específicos enviados por la SESNA a considerar en el Programa de Implementación de la Política Estatal Anticorrupción de Campeche</a:t>
            </a:r>
          </a:p>
        </p:txBody>
      </p:sp>
      <p:pic>
        <p:nvPicPr>
          <p:cNvPr id="2" name="Imagen 1">
            <a:extLst>
              <a:ext uri="{FF2B5EF4-FFF2-40B4-BE49-F238E27FC236}">
                <a16:creationId xmlns:a16="http://schemas.microsoft.com/office/drawing/2014/main" id="{5D6AA2DA-57D6-33E5-6386-EC91502E3A51}"/>
              </a:ext>
            </a:extLst>
          </p:cNvPr>
          <p:cNvPicPr>
            <a:picLocks noChangeAspect="1"/>
          </p:cNvPicPr>
          <p:nvPr/>
        </p:nvPicPr>
        <p:blipFill>
          <a:blip r:embed="rId2"/>
          <a:stretch>
            <a:fillRect/>
          </a:stretch>
        </p:blipFill>
        <p:spPr>
          <a:xfrm>
            <a:off x="490330" y="1179443"/>
            <a:ext cx="11145079" cy="5073719"/>
          </a:xfrm>
          <a:prstGeom prst="rect">
            <a:avLst/>
          </a:prstGeom>
        </p:spPr>
      </p:pic>
    </p:spTree>
    <p:extLst>
      <p:ext uri="{BB962C8B-B14F-4D97-AF65-F5344CB8AC3E}">
        <p14:creationId xmlns:p14="http://schemas.microsoft.com/office/powerpoint/2010/main" val="236466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1E30720-02A5-D80F-B665-19D0D449FB67}"/>
              </a:ext>
            </a:extLst>
          </p:cNvPr>
          <p:cNvSpPr txBox="1"/>
          <p:nvPr/>
        </p:nvSpPr>
        <p:spPr>
          <a:xfrm>
            <a:off x="1086677" y="391602"/>
            <a:ext cx="9952383" cy="646331"/>
          </a:xfrm>
          <a:prstGeom prst="rect">
            <a:avLst/>
          </a:prstGeom>
          <a:noFill/>
        </p:spPr>
        <p:txBody>
          <a:bodyPr wrap="square" rtlCol="0">
            <a:spAutoFit/>
          </a:bodyPr>
          <a:lstStyle/>
          <a:p>
            <a:pPr algn="ctr"/>
            <a:r>
              <a:rPr lang="es-MX" dirty="0"/>
              <a:t>Análisis de los indicadores de Objetivos Específicos enviados por la SESNA a considerar en el Programa de Implementación de la Política Estatal Anticorrupción de Campeche</a:t>
            </a:r>
          </a:p>
        </p:txBody>
      </p:sp>
      <p:pic>
        <p:nvPicPr>
          <p:cNvPr id="2" name="Imagen 1">
            <a:extLst>
              <a:ext uri="{FF2B5EF4-FFF2-40B4-BE49-F238E27FC236}">
                <a16:creationId xmlns:a16="http://schemas.microsoft.com/office/drawing/2014/main" id="{48290B5E-1628-441C-B4F2-AD2F44EDBBD4}"/>
              </a:ext>
            </a:extLst>
          </p:cNvPr>
          <p:cNvPicPr>
            <a:picLocks noChangeAspect="1"/>
          </p:cNvPicPr>
          <p:nvPr/>
        </p:nvPicPr>
        <p:blipFill>
          <a:blip r:embed="rId2"/>
          <a:stretch>
            <a:fillRect/>
          </a:stretch>
        </p:blipFill>
        <p:spPr>
          <a:xfrm>
            <a:off x="540182" y="1329359"/>
            <a:ext cx="11111635" cy="4488346"/>
          </a:xfrm>
          <a:prstGeom prst="rect">
            <a:avLst/>
          </a:prstGeom>
        </p:spPr>
      </p:pic>
    </p:spTree>
    <p:extLst>
      <p:ext uri="{BB962C8B-B14F-4D97-AF65-F5344CB8AC3E}">
        <p14:creationId xmlns:p14="http://schemas.microsoft.com/office/powerpoint/2010/main" val="398056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1E30720-02A5-D80F-B665-19D0D449FB67}"/>
              </a:ext>
            </a:extLst>
          </p:cNvPr>
          <p:cNvSpPr txBox="1"/>
          <p:nvPr/>
        </p:nvSpPr>
        <p:spPr>
          <a:xfrm>
            <a:off x="1086677" y="391602"/>
            <a:ext cx="9952383" cy="646331"/>
          </a:xfrm>
          <a:prstGeom prst="rect">
            <a:avLst/>
          </a:prstGeom>
          <a:noFill/>
        </p:spPr>
        <p:txBody>
          <a:bodyPr wrap="square" rtlCol="0">
            <a:spAutoFit/>
          </a:bodyPr>
          <a:lstStyle/>
          <a:p>
            <a:pPr algn="ctr"/>
            <a:r>
              <a:rPr lang="es-MX" dirty="0"/>
              <a:t>Análisis de los indicadores de Objetivos Específicos enviados por la SESNA a considerar en el Programa de Implementación de la Política Estatal Anticorrupción de Campeche</a:t>
            </a:r>
          </a:p>
        </p:txBody>
      </p:sp>
      <p:pic>
        <p:nvPicPr>
          <p:cNvPr id="3" name="Imagen 2">
            <a:extLst>
              <a:ext uri="{FF2B5EF4-FFF2-40B4-BE49-F238E27FC236}">
                <a16:creationId xmlns:a16="http://schemas.microsoft.com/office/drawing/2014/main" id="{4FB62E24-AEFA-62E9-BD2E-AA297A98E178}"/>
              </a:ext>
            </a:extLst>
          </p:cNvPr>
          <p:cNvPicPr>
            <a:picLocks noChangeAspect="1"/>
          </p:cNvPicPr>
          <p:nvPr/>
        </p:nvPicPr>
        <p:blipFill>
          <a:blip r:embed="rId2"/>
          <a:stretch>
            <a:fillRect/>
          </a:stretch>
        </p:blipFill>
        <p:spPr>
          <a:xfrm>
            <a:off x="567979" y="1381125"/>
            <a:ext cx="11235046" cy="4502840"/>
          </a:xfrm>
          <a:prstGeom prst="rect">
            <a:avLst/>
          </a:prstGeom>
        </p:spPr>
      </p:pic>
    </p:spTree>
    <p:extLst>
      <p:ext uri="{BB962C8B-B14F-4D97-AF65-F5344CB8AC3E}">
        <p14:creationId xmlns:p14="http://schemas.microsoft.com/office/powerpoint/2010/main" val="357210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1E30720-02A5-D80F-B665-19D0D449FB67}"/>
              </a:ext>
            </a:extLst>
          </p:cNvPr>
          <p:cNvSpPr txBox="1"/>
          <p:nvPr/>
        </p:nvSpPr>
        <p:spPr>
          <a:xfrm>
            <a:off x="1086677" y="391602"/>
            <a:ext cx="9952383" cy="646331"/>
          </a:xfrm>
          <a:prstGeom prst="rect">
            <a:avLst/>
          </a:prstGeom>
          <a:noFill/>
        </p:spPr>
        <p:txBody>
          <a:bodyPr wrap="square" rtlCol="0">
            <a:spAutoFit/>
          </a:bodyPr>
          <a:lstStyle/>
          <a:p>
            <a:pPr algn="ctr"/>
            <a:r>
              <a:rPr lang="es-MX" dirty="0"/>
              <a:t>Análisis de los indicadores de Objetivos Específicos enviados por la SESNA a considerar en el Programa de Implementación de la Política Estatal Anticorrupción de Campeche</a:t>
            </a:r>
          </a:p>
        </p:txBody>
      </p:sp>
      <p:pic>
        <p:nvPicPr>
          <p:cNvPr id="2" name="Imagen 1">
            <a:extLst>
              <a:ext uri="{FF2B5EF4-FFF2-40B4-BE49-F238E27FC236}">
                <a16:creationId xmlns:a16="http://schemas.microsoft.com/office/drawing/2014/main" id="{44EDB36B-222E-C1F7-8CD5-6ACE576807F3}"/>
              </a:ext>
            </a:extLst>
          </p:cNvPr>
          <p:cNvPicPr>
            <a:picLocks noChangeAspect="1"/>
          </p:cNvPicPr>
          <p:nvPr/>
        </p:nvPicPr>
        <p:blipFill>
          <a:blip r:embed="rId2"/>
          <a:stretch>
            <a:fillRect/>
          </a:stretch>
        </p:blipFill>
        <p:spPr>
          <a:xfrm>
            <a:off x="380585" y="1369322"/>
            <a:ext cx="11083177" cy="4435130"/>
          </a:xfrm>
          <a:prstGeom prst="rect">
            <a:avLst/>
          </a:prstGeom>
        </p:spPr>
      </p:pic>
    </p:spTree>
    <p:extLst>
      <p:ext uri="{BB962C8B-B14F-4D97-AF65-F5344CB8AC3E}">
        <p14:creationId xmlns:p14="http://schemas.microsoft.com/office/powerpoint/2010/main" val="378306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31475" y="1891862"/>
            <a:ext cx="5344511" cy="1135118"/>
          </a:xfrm>
        </p:spPr>
        <p:txBody>
          <a:bodyPr>
            <a:normAutofit/>
          </a:bodyPr>
          <a:lstStyle/>
          <a:p>
            <a:r>
              <a:rPr lang="es-MX" sz="4000" dirty="0"/>
              <a:t>ASUNTOS GENERALES</a:t>
            </a: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282908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txBox="1">
            <a:spLocks/>
          </p:cNvSpPr>
          <p:nvPr/>
        </p:nvSpPr>
        <p:spPr>
          <a:xfrm>
            <a:off x="4073701" y="219049"/>
            <a:ext cx="4900086" cy="656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3000" dirty="0">
                <a:solidFill>
                  <a:schemeClr val="tx1">
                    <a:lumMod val="65000"/>
                    <a:lumOff val="35000"/>
                  </a:schemeClr>
                </a:solidFill>
              </a:rPr>
              <a:t>ORDEN DEL DÍA </a:t>
            </a:r>
            <a:endParaRPr lang="es-ES" sz="3000" dirty="0">
              <a:solidFill>
                <a:schemeClr val="tx1">
                  <a:lumMod val="65000"/>
                  <a:lumOff val="35000"/>
                </a:schemeClr>
              </a:solidFill>
            </a:endParaRPr>
          </a:p>
        </p:txBody>
      </p:sp>
      <p:sp>
        <p:nvSpPr>
          <p:cNvPr id="5" name="CuadroTexto 4">
            <a:extLst>
              <a:ext uri="{FF2B5EF4-FFF2-40B4-BE49-F238E27FC236}">
                <a16:creationId xmlns:a16="http://schemas.microsoft.com/office/drawing/2014/main" id="{C04DD50C-B941-4873-7873-2D41AD6963FE}"/>
              </a:ext>
            </a:extLst>
          </p:cNvPr>
          <p:cNvSpPr txBox="1"/>
          <p:nvPr/>
        </p:nvSpPr>
        <p:spPr>
          <a:xfrm>
            <a:off x="547242" y="1258406"/>
            <a:ext cx="11097516" cy="4341188"/>
          </a:xfrm>
          <a:prstGeom prst="rect">
            <a:avLst/>
          </a:prstGeom>
          <a:noFill/>
        </p:spPr>
        <p:txBody>
          <a:bodyPr wrap="square">
            <a:spAutoFit/>
          </a:bodyPr>
          <a:lstStyle/>
          <a:p>
            <a:pPr marL="0" marR="0" lvl="0" indent="449580"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1.	Bienvenida.</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449580"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	Lista de asistencia y declaratoria de quorum.</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449580"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	Seguimiento a los acuerdos anteriores.</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897255" marR="0" lvl="0" indent="-447675"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4.	Seguimiento al plan de implementación de las líneas de acción del Programa de la Política Estatal Anticorrupción.</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897255" marR="0" lvl="0" indent="-447675"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5.	Asuntos Generales</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449580" algn="just" defTabSz="457200" rtl="0" eaLnBrk="1" fontAlgn="auto" latinLnBrk="0" hangingPunct="1">
              <a:lnSpc>
                <a:spcPct val="107000"/>
              </a:lnSpc>
              <a:spcBef>
                <a:spcPts val="0"/>
              </a:spcBef>
              <a:spcAft>
                <a:spcPts val="80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6.	Clausura de la Sesión.</a:t>
            </a:r>
            <a:endParaRPr kumimoji="0" lang="es-MX"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2400" dirty="0"/>
          </a:p>
        </p:txBody>
      </p:sp>
      <p:pic>
        <p:nvPicPr>
          <p:cNvPr id="4" name="Imagen 3">
            <a:extLst>
              <a:ext uri="{FF2B5EF4-FFF2-40B4-BE49-F238E27FC236}">
                <a16:creationId xmlns:a16="http://schemas.microsoft.com/office/drawing/2014/main" id="{A27DB91E-4C5C-12C9-9078-8348E3675178}"/>
              </a:ext>
            </a:extLst>
          </p:cNvPr>
          <p:cNvPicPr>
            <a:picLocks noChangeAspect="1"/>
          </p:cNvPicPr>
          <p:nvPr/>
        </p:nvPicPr>
        <p:blipFill>
          <a:blip r:embed="rId2"/>
          <a:stretch>
            <a:fillRect/>
          </a:stretch>
        </p:blipFill>
        <p:spPr>
          <a:xfrm>
            <a:off x="94593" y="196235"/>
            <a:ext cx="1891862" cy="678877"/>
          </a:xfrm>
          <a:prstGeom prst="rect">
            <a:avLst/>
          </a:prstGeom>
        </p:spPr>
      </p:pic>
      <p:pic>
        <p:nvPicPr>
          <p:cNvPr id="6" name="Imagen 5">
            <a:extLst>
              <a:ext uri="{FF2B5EF4-FFF2-40B4-BE49-F238E27FC236}">
                <a16:creationId xmlns:a16="http://schemas.microsoft.com/office/drawing/2014/main" id="{EF7B8CE3-2337-5392-5C92-EDF923998F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570" y="196235"/>
            <a:ext cx="1891862" cy="678878"/>
          </a:xfrm>
          <a:prstGeom prst="rect">
            <a:avLst/>
          </a:prstGeom>
          <a:noFill/>
          <a:ln>
            <a:noFill/>
          </a:ln>
        </p:spPr>
      </p:pic>
    </p:spTree>
    <p:extLst>
      <p:ext uri="{BB962C8B-B14F-4D97-AF65-F5344CB8AC3E}">
        <p14:creationId xmlns:p14="http://schemas.microsoft.com/office/powerpoint/2010/main" val="335721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47097" y="1041400"/>
            <a:ext cx="6921695" cy="2387600"/>
          </a:xfrm>
        </p:spPr>
        <p:txBody>
          <a:bodyPr>
            <a:normAutofit/>
          </a:bodyPr>
          <a:lstStyle/>
          <a:p>
            <a:pPr algn="ctr"/>
            <a:r>
              <a:rPr lang="es-ES" sz="3600" dirty="0">
                <a:effectLst>
                  <a:outerShdw blurRad="38100" dist="38100" dir="2700000" algn="tl">
                    <a:srgbClr val="000000">
                      <a:alpha val="43137"/>
                    </a:srgbClr>
                  </a:outerShdw>
                </a:effectLst>
              </a:rPr>
              <a:t>SEGUIMIENTO DE ACUERDOS DEL </a:t>
            </a:r>
            <a:r>
              <a:rPr lang="es-MX" sz="3600" dirty="0">
                <a:effectLst>
                  <a:outerShdw blurRad="38100" dist="38100" dir="2700000" algn="tl">
                    <a:srgbClr val="000000">
                      <a:alpha val="43137"/>
                    </a:srgbClr>
                  </a:outerShdw>
                </a:effectLst>
              </a:rPr>
              <a:t>COMISIÓN EJECUTIVA</a:t>
            </a:r>
            <a:endParaRPr lang="es-ES" sz="3600" dirty="0">
              <a:effectLst>
                <a:outerShdw blurRad="38100" dist="38100" dir="2700000" algn="tl">
                  <a:srgbClr val="000000">
                    <a:alpha val="43137"/>
                  </a:srgbClr>
                </a:outerShdw>
              </a:effectLst>
            </a:endParaRP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1624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a 1">
            <a:extLst>
              <a:ext uri="{FF2B5EF4-FFF2-40B4-BE49-F238E27FC236}">
                <a16:creationId xmlns:a16="http://schemas.microsoft.com/office/drawing/2014/main" id="{FF6FB5FD-32C8-DCE5-8AFE-63AFA30605F6}"/>
              </a:ext>
            </a:extLst>
          </p:cNvPr>
          <p:cNvGraphicFramePr>
            <a:graphicFrameLocks noGrp="1"/>
          </p:cNvGraphicFramePr>
          <p:nvPr>
            <p:extLst>
              <p:ext uri="{D42A27DB-BD31-4B8C-83A1-F6EECF244321}">
                <p14:modId xmlns:p14="http://schemas.microsoft.com/office/powerpoint/2010/main" val="4233769853"/>
              </p:ext>
            </p:extLst>
          </p:nvPr>
        </p:nvGraphicFramePr>
        <p:xfrm>
          <a:off x="404647" y="239962"/>
          <a:ext cx="11382705" cy="5680243"/>
        </p:xfrm>
        <a:graphic>
          <a:graphicData uri="http://schemas.openxmlformats.org/drawingml/2006/table">
            <a:tbl>
              <a:tblPr/>
              <a:tblGrid>
                <a:gridCol w="909403">
                  <a:extLst>
                    <a:ext uri="{9D8B030D-6E8A-4147-A177-3AD203B41FA5}">
                      <a16:colId xmlns:a16="http://schemas.microsoft.com/office/drawing/2014/main" val="4180102775"/>
                    </a:ext>
                  </a:extLst>
                </a:gridCol>
                <a:gridCol w="1060973">
                  <a:extLst>
                    <a:ext uri="{9D8B030D-6E8A-4147-A177-3AD203B41FA5}">
                      <a16:colId xmlns:a16="http://schemas.microsoft.com/office/drawing/2014/main" val="4238813516"/>
                    </a:ext>
                  </a:extLst>
                </a:gridCol>
                <a:gridCol w="1485360">
                  <a:extLst>
                    <a:ext uri="{9D8B030D-6E8A-4147-A177-3AD203B41FA5}">
                      <a16:colId xmlns:a16="http://schemas.microsoft.com/office/drawing/2014/main" val="651839070"/>
                    </a:ext>
                  </a:extLst>
                </a:gridCol>
                <a:gridCol w="4531862">
                  <a:extLst>
                    <a:ext uri="{9D8B030D-6E8A-4147-A177-3AD203B41FA5}">
                      <a16:colId xmlns:a16="http://schemas.microsoft.com/office/drawing/2014/main" val="2884944475"/>
                    </a:ext>
                  </a:extLst>
                </a:gridCol>
                <a:gridCol w="1439890">
                  <a:extLst>
                    <a:ext uri="{9D8B030D-6E8A-4147-A177-3AD203B41FA5}">
                      <a16:colId xmlns:a16="http://schemas.microsoft.com/office/drawing/2014/main" val="159652205"/>
                    </a:ext>
                  </a:extLst>
                </a:gridCol>
                <a:gridCol w="1045814">
                  <a:extLst>
                    <a:ext uri="{9D8B030D-6E8A-4147-A177-3AD203B41FA5}">
                      <a16:colId xmlns:a16="http://schemas.microsoft.com/office/drawing/2014/main" val="2556519850"/>
                    </a:ext>
                  </a:extLst>
                </a:gridCol>
                <a:gridCol w="909403">
                  <a:extLst>
                    <a:ext uri="{9D8B030D-6E8A-4147-A177-3AD203B41FA5}">
                      <a16:colId xmlns:a16="http://schemas.microsoft.com/office/drawing/2014/main" val="2500517396"/>
                    </a:ext>
                  </a:extLst>
                </a:gridCol>
              </a:tblGrid>
              <a:tr h="457702">
                <a:tc>
                  <a:txBody>
                    <a:bodyPr/>
                    <a:lstStyle/>
                    <a:p>
                      <a:pPr algn="ctr" fontAlgn="t"/>
                      <a:r>
                        <a:rPr lang="es-ES" sz="1600" b="0" i="0" u="none" strike="noStrike" dirty="0">
                          <a:solidFill>
                            <a:srgbClr val="000000"/>
                          </a:solidFill>
                          <a:effectLst/>
                          <a:latin typeface="Azo Sans Lt"/>
                        </a:rPr>
                        <a:t>FECHA DE REUNIÓN</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NÚMERO DE SESIÓN</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NÚMERO DE ACUERDO</a:t>
                      </a:r>
                      <a:endParaRPr lang="es-MX"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DESCRIPCIÓN DE ACUERDO</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EN PROCESO</a:t>
                      </a:r>
                      <a:endParaRPr lang="es-MX"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CUMPLIDO</a:t>
                      </a:r>
                      <a:endParaRPr lang="es-MX"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t"/>
                      <a:r>
                        <a:rPr lang="es-ES" sz="1600" b="0" i="0" u="none" strike="noStrike" dirty="0">
                          <a:solidFill>
                            <a:srgbClr val="000000"/>
                          </a:solidFill>
                          <a:effectLst/>
                          <a:latin typeface="Azo Sans Lt"/>
                        </a:rPr>
                        <a:t>AVANCE</a:t>
                      </a:r>
                      <a:endParaRPr lang="es-MX"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624945377"/>
                  </a:ext>
                </a:extLst>
              </a:tr>
              <a:tr h="834255">
                <a:tc>
                  <a:txBody>
                    <a:bodyPr/>
                    <a:lstStyle/>
                    <a:p>
                      <a:pPr algn="l" fontAlgn="t"/>
                      <a:r>
                        <a:rPr lang="es-ES" sz="1600" b="0" i="0" u="none" strike="noStrike" dirty="0">
                          <a:solidFill>
                            <a:srgbClr val="000000"/>
                          </a:solidFill>
                          <a:effectLst/>
                          <a:latin typeface="Azo Sans Lt"/>
                        </a:rPr>
                        <a:t>22 de noviembre de 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S" sz="1600" b="0" i="0" u="none" strike="noStrike" dirty="0">
                          <a:solidFill>
                            <a:srgbClr val="000000"/>
                          </a:solidFill>
                          <a:effectLst/>
                          <a:latin typeface="Azo Sans Lt"/>
                        </a:rPr>
                        <a:t>Cuarta Sesión Ordinaria de la CE</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09/CE/2023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Se aprueba por unanimidad de votos, que derivado del acuerdo  05/CE/202 de la Segunda Sesión Ordinaria de fecha 24 de mayo del presente año, se solicite en el mes de enero de 2024, una reunión de trabajo con el nuevo Titular de la SEDUC, a fin de concretar el uso del material educativo denominado "Serpientes y Escaleras". </a:t>
                      </a:r>
                      <a:endParaRPr lang="es-ES"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X</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0%</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1717207"/>
                  </a:ext>
                </a:extLst>
              </a:tr>
              <a:tr h="1276945">
                <a:tc>
                  <a:txBody>
                    <a:bodyPr/>
                    <a:lstStyle/>
                    <a:p>
                      <a:pPr algn="l" fontAlgn="t"/>
                      <a:r>
                        <a:rPr lang="es-ES" sz="1600" b="0" i="0" u="none" strike="noStrike" dirty="0">
                          <a:solidFill>
                            <a:srgbClr val="000000"/>
                          </a:solidFill>
                          <a:effectLst/>
                          <a:latin typeface="Azo Sans Lt"/>
                        </a:rPr>
                        <a:t>22 de noviembre de 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S" sz="1600" b="0" i="0" u="none" strike="noStrike" dirty="0">
                          <a:solidFill>
                            <a:srgbClr val="000000"/>
                          </a:solidFill>
                          <a:effectLst/>
                          <a:latin typeface="Azo Sans Lt"/>
                        </a:rPr>
                        <a:t>Cuarta Sesión Ordinaria de la CE</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10/CE/2023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Se aprueba por unanimidad de votos, que derivado del acuerdo 06/CE/2023 de la Tercera Sesión Ordinaria de fecha 4 de septiembre del año en curso, referente a el Foro de Plataforma Digital éste se reagendará para el primer semestre del año 2024.</a:t>
                      </a:r>
                      <a:endParaRPr lang="es-ES"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X</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0%</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48590"/>
                  </a:ext>
                </a:extLst>
              </a:tr>
              <a:tr h="1455567">
                <a:tc>
                  <a:txBody>
                    <a:bodyPr/>
                    <a:lstStyle/>
                    <a:p>
                      <a:pPr algn="l" fontAlgn="t"/>
                      <a:r>
                        <a:rPr lang="es-ES" sz="1600" b="0" i="0" u="none" strike="noStrike" dirty="0">
                          <a:solidFill>
                            <a:srgbClr val="000000"/>
                          </a:solidFill>
                          <a:effectLst/>
                          <a:latin typeface="Azo Sans Lt"/>
                        </a:rPr>
                        <a:t>22 de noviembre de 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S" sz="1600" b="0" i="0" u="none" strike="noStrike" dirty="0">
                          <a:solidFill>
                            <a:srgbClr val="000000"/>
                          </a:solidFill>
                          <a:effectLst/>
                          <a:latin typeface="Azo Sans Lt"/>
                        </a:rPr>
                        <a:t>Cuarta Sesión Ordinaria de la CE</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11/CE/2023</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600" b="0" i="0" u="none" strike="noStrike" dirty="0">
                          <a:solidFill>
                            <a:srgbClr val="000000"/>
                          </a:solidFill>
                          <a:effectLst/>
                          <a:latin typeface="Azo Sans Lt"/>
                        </a:rPr>
                        <a:t>Se aprueba por unanimidad de votos, el informe de avance obtenido durante el ejercicio fiscal 2023 del Programa de Implementación de la Política Estatal Anticorrupción referente a que de las 22 Líneas de Acción contempladas se alcanzaron 6 al 100%, 7 en proceso y 9 no iniciadas. Así como llevar a cabo una reunión de trabajo en el mes de enero con los enlaces del Comité Coordinador a fin de restructurar mejor la planeación de las Líneas de Acción para el año 2024.</a:t>
                      </a:r>
                      <a:r>
                        <a:rPr lang="es-ES" sz="1600" b="0" i="0" u="none" strike="noStrike" dirty="0">
                          <a:solidFill>
                            <a:srgbClr val="000000"/>
                          </a:solidFill>
                          <a:effectLst/>
                          <a:latin typeface="Azo Sans Lt"/>
                        </a:rPr>
                        <a:t>.</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X</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600" b="0" i="0" u="none" strike="noStrike" dirty="0">
                          <a:solidFill>
                            <a:srgbClr val="000000"/>
                          </a:solidFill>
                          <a:effectLst/>
                          <a:latin typeface="Azo Sans Lt"/>
                        </a:rPr>
                        <a:t> </a:t>
                      </a: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s-MX" sz="1600" b="0" i="0" u="none" strike="noStrike" dirty="0">
                          <a:solidFill>
                            <a:srgbClr val="000000"/>
                          </a:solidFill>
                          <a:effectLst/>
                          <a:latin typeface="Azo Sans Lt"/>
                        </a:rPr>
                        <a:t>  50%</a:t>
                      </a:r>
                    </a:p>
                    <a:p>
                      <a:pPr algn="ctr" fontAlgn="t"/>
                      <a:endParaRPr lang="es-MX" sz="1600" b="0" i="0" u="none" strike="noStrike" dirty="0">
                        <a:solidFill>
                          <a:srgbClr val="000000"/>
                        </a:solidFill>
                        <a:effectLst/>
                        <a:latin typeface="Azo Sans Lt"/>
                      </a:endParaRPr>
                    </a:p>
                  </a:txBody>
                  <a:tcPr marL="4726" marR="4726" marT="47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7447841"/>
                  </a:ext>
                </a:extLst>
              </a:tr>
            </a:tbl>
          </a:graphicData>
        </a:graphic>
      </p:graphicFrame>
    </p:spTree>
    <p:extLst>
      <p:ext uri="{BB962C8B-B14F-4D97-AF65-F5344CB8AC3E}">
        <p14:creationId xmlns:p14="http://schemas.microsoft.com/office/powerpoint/2010/main" val="367366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39158" y="967628"/>
            <a:ext cx="9553903" cy="2524086"/>
          </a:xfrm>
        </p:spPr>
        <p:txBody>
          <a:bodyPr>
            <a:normAutofit/>
          </a:bodyPr>
          <a:lstStyle/>
          <a:p>
            <a:r>
              <a:rPr lang="es-MX" sz="3600" dirty="0"/>
              <a:t>SEGUIMIENTO A las líneas de acción del programa de la Política  Estatal  Anticorrupción</a:t>
            </a:r>
            <a:r>
              <a:rPr lang="es-MX" sz="3200" dirty="0"/>
              <a:t>.</a:t>
            </a:r>
          </a:p>
        </p:txBody>
      </p:sp>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792" y="91322"/>
            <a:ext cx="2386729" cy="1248399"/>
          </a:xfrm>
          <a:prstGeom prst="rect">
            <a:avLst/>
          </a:prstGeom>
          <a:noFill/>
          <a:ln>
            <a:noFill/>
          </a:ln>
        </p:spPr>
      </p:pic>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3"/>
          <a:stretch>
            <a:fillRect/>
          </a:stretch>
        </p:blipFill>
        <p:spPr>
          <a:xfrm>
            <a:off x="136478" y="91322"/>
            <a:ext cx="2476094" cy="1248399"/>
          </a:xfrm>
          <a:prstGeom prst="rect">
            <a:avLst/>
          </a:prstGeom>
        </p:spPr>
      </p:pic>
    </p:spTree>
    <p:extLst>
      <p:ext uri="{BB962C8B-B14F-4D97-AF65-F5344CB8AC3E}">
        <p14:creationId xmlns:p14="http://schemas.microsoft.com/office/powerpoint/2010/main" val="46980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1787DE-6CC1-FECD-2617-36F0303AD051}"/>
              </a:ext>
            </a:extLst>
          </p:cNvPr>
          <p:cNvSpPr txBox="1"/>
          <p:nvPr/>
        </p:nvSpPr>
        <p:spPr>
          <a:xfrm>
            <a:off x="1027042" y="505777"/>
            <a:ext cx="9952383" cy="369332"/>
          </a:xfrm>
          <a:prstGeom prst="rect">
            <a:avLst/>
          </a:prstGeom>
          <a:noFill/>
        </p:spPr>
        <p:txBody>
          <a:bodyPr wrap="square" rtlCol="0">
            <a:spAutoFit/>
          </a:bodyPr>
          <a:lstStyle/>
          <a:p>
            <a:pPr algn="ctr"/>
            <a:r>
              <a:rPr lang="es-MX" dirty="0"/>
              <a:t>Líneas de acción del Programa de implementación que se aprobaron para el ejercicio 2023 - 2024</a:t>
            </a:r>
          </a:p>
        </p:txBody>
      </p:sp>
      <p:pic>
        <p:nvPicPr>
          <p:cNvPr id="4" name="Imagen 3">
            <a:extLst>
              <a:ext uri="{FF2B5EF4-FFF2-40B4-BE49-F238E27FC236}">
                <a16:creationId xmlns:a16="http://schemas.microsoft.com/office/drawing/2014/main" id="{169E42AE-2993-0B6F-EF59-7C7DCC1C951A}"/>
              </a:ext>
            </a:extLst>
          </p:cNvPr>
          <p:cNvPicPr>
            <a:picLocks noChangeAspect="1"/>
          </p:cNvPicPr>
          <p:nvPr/>
        </p:nvPicPr>
        <p:blipFill>
          <a:blip r:embed="rId2"/>
          <a:stretch>
            <a:fillRect/>
          </a:stretch>
        </p:blipFill>
        <p:spPr>
          <a:xfrm>
            <a:off x="381000" y="1311755"/>
            <a:ext cx="11430000" cy="523875"/>
          </a:xfrm>
          <a:prstGeom prst="rect">
            <a:avLst/>
          </a:prstGeom>
        </p:spPr>
      </p:pic>
      <p:pic>
        <p:nvPicPr>
          <p:cNvPr id="13" name="Imagen 12">
            <a:extLst>
              <a:ext uri="{FF2B5EF4-FFF2-40B4-BE49-F238E27FC236}">
                <a16:creationId xmlns:a16="http://schemas.microsoft.com/office/drawing/2014/main" id="{AD69AECB-D7A4-5A6F-0729-29C423650148}"/>
              </a:ext>
            </a:extLst>
          </p:cNvPr>
          <p:cNvPicPr>
            <a:picLocks noChangeAspect="1"/>
          </p:cNvPicPr>
          <p:nvPr/>
        </p:nvPicPr>
        <p:blipFill>
          <a:blip r:embed="rId3"/>
          <a:stretch>
            <a:fillRect/>
          </a:stretch>
        </p:blipFill>
        <p:spPr>
          <a:xfrm>
            <a:off x="1943100" y="3443699"/>
            <a:ext cx="9867900" cy="923925"/>
          </a:xfrm>
          <a:prstGeom prst="rect">
            <a:avLst/>
          </a:prstGeom>
        </p:spPr>
      </p:pic>
      <p:pic>
        <p:nvPicPr>
          <p:cNvPr id="17" name="Imagen 16">
            <a:extLst>
              <a:ext uri="{FF2B5EF4-FFF2-40B4-BE49-F238E27FC236}">
                <a16:creationId xmlns:a16="http://schemas.microsoft.com/office/drawing/2014/main" id="{7116EEBC-66EB-9BD3-8112-8F959272BDF8}"/>
              </a:ext>
            </a:extLst>
          </p:cNvPr>
          <p:cNvPicPr>
            <a:picLocks noChangeAspect="1"/>
          </p:cNvPicPr>
          <p:nvPr/>
        </p:nvPicPr>
        <p:blipFill>
          <a:blip r:embed="rId4"/>
          <a:stretch>
            <a:fillRect/>
          </a:stretch>
        </p:blipFill>
        <p:spPr>
          <a:xfrm>
            <a:off x="1943100" y="4353134"/>
            <a:ext cx="9867900" cy="1285875"/>
          </a:xfrm>
          <a:prstGeom prst="rect">
            <a:avLst/>
          </a:prstGeom>
        </p:spPr>
      </p:pic>
      <p:sp>
        <p:nvSpPr>
          <p:cNvPr id="18" name="CuadroTexto 17">
            <a:extLst>
              <a:ext uri="{FF2B5EF4-FFF2-40B4-BE49-F238E27FC236}">
                <a16:creationId xmlns:a16="http://schemas.microsoft.com/office/drawing/2014/main" id="{89AC3A76-648E-28BC-45FE-DE975CFCE79B}"/>
              </a:ext>
            </a:extLst>
          </p:cNvPr>
          <p:cNvSpPr txBox="1"/>
          <p:nvPr/>
        </p:nvSpPr>
        <p:spPr>
          <a:xfrm>
            <a:off x="675859" y="5806416"/>
            <a:ext cx="9952383" cy="338554"/>
          </a:xfrm>
          <a:prstGeom prst="rect">
            <a:avLst/>
          </a:prstGeom>
          <a:noFill/>
        </p:spPr>
        <p:txBody>
          <a:bodyPr wrap="square" rtlCol="0">
            <a:spAutoFit/>
          </a:bodyPr>
          <a:lstStyle/>
          <a:p>
            <a:pPr algn="just"/>
            <a:r>
              <a:rPr lang="es-MX" sz="1600" dirty="0"/>
              <a:t>*Las marcadas en color verde se encuentran consideradas en los objetivos específicos a reportar a la SESNA.</a:t>
            </a:r>
          </a:p>
        </p:txBody>
      </p:sp>
      <p:pic>
        <p:nvPicPr>
          <p:cNvPr id="20" name="Imagen 19">
            <a:extLst>
              <a:ext uri="{FF2B5EF4-FFF2-40B4-BE49-F238E27FC236}">
                <a16:creationId xmlns:a16="http://schemas.microsoft.com/office/drawing/2014/main" id="{5524D182-B5EA-34B8-5B53-8EC57F11EC1C}"/>
              </a:ext>
            </a:extLst>
          </p:cNvPr>
          <p:cNvPicPr>
            <a:picLocks noChangeAspect="1"/>
          </p:cNvPicPr>
          <p:nvPr/>
        </p:nvPicPr>
        <p:blipFill>
          <a:blip r:embed="rId5"/>
          <a:stretch>
            <a:fillRect/>
          </a:stretch>
        </p:blipFill>
        <p:spPr>
          <a:xfrm>
            <a:off x="380999" y="1835630"/>
            <a:ext cx="798443" cy="2517504"/>
          </a:xfrm>
          <a:prstGeom prst="rect">
            <a:avLst/>
          </a:prstGeom>
        </p:spPr>
      </p:pic>
      <p:pic>
        <p:nvPicPr>
          <p:cNvPr id="21" name="Imagen 20">
            <a:extLst>
              <a:ext uri="{FF2B5EF4-FFF2-40B4-BE49-F238E27FC236}">
                <a16:creationId xmlns:a16="http://schemas.microsoft.com/office/drawing/2014/main" id="{8060D784-B2A4-FF87-0FFA-703F23C2BE29}"/>
              </a:ext>
            </a:extLst>
          </p:cNvPr>
          <p:cNvPicPr>
            <a:picLocks noChangeAspect="1"/>
          </p:cNvPicPr>
          <p:nvPr/>
        </p:nvPicPr>
        <p:blipFill>
          <a:blip r:embed="rId5"/>
          <a:stretch>
            <a:fillRect/>
          </a:stretch>
        </p:blipFill>
        <p:spPr>
          <a:xfrm>
            <a:off x="1166190" y="1823616"/>
            <a:ext cx="798443" cy="2517504"/>
          </a:xfrm>
          <a:prstGeom prst="rect">
            <a:avLst/>
          </a:prstGeom>
        </p:spPr>
      </p:pic>
      <p:pic>
        <p:nvPicPr>
          <p:cNvPr id="23" name="Imagen 22">
            <a:extLst>
              <a:ext uri="{FF2B5EF4-FFF2-40B4-BE49-F238E27FC236}">
                <a16:creationId xmlns:a16="http://schemas.microsoft.com/office/drawing/2014/main" id="{84299455-4231-DF5E-6A61-8D95C5BF9F0F}"/>
              </a:ext>
            </a:extLst>
          </p:cNvPr>
          <p:cNvPicPr>
            <a:picLocks noChangeAspect="1"/>
          </p:cNvPicPr>
          <p:nvPr/>
        </p:nvPicPr>
        <p:blipFill>
          <a:blip r:embed="rId6"/>
          <a:stretch>
            <a:fillRect/>
          </a:stretch>
        </p:blipFill>
        <p:spPr>
          <a:xfrm>
            <a:off x="398393" y="4336825"/>
            <a:ext cx="781050" cy="1302184"/>
          </a:xfrm>
          <a:prstGeom prst="rect">
            <a:avLst/>
          </a:prstGeom>
        </p:spPr>
      </p:pic>
      <p:pic>
        <p:nvPicPr>
          <p:cNvPr id="26" name="Imagen 25">
            <a:extLst>
              <a:ext uri="{FF2B5EF4-FFF2-40B4-BE49-F238E27FC236}">
                <a16:creationId xmlns:a16="http://schemas.microsoft.com/office/drawing/2014/main" id="{18086452-3B87-8AFA-3B4A-FA467C0A2FC0}"/>
              </a:ext>
            </a:extLst>
          </p:cNvPr>
          <p:cNvPicPr>
            <a:picLocks noChangeAspect="1"/>
          </p:cNvPicPr>
          <p:nvPr/>
        </p:nvPicPr>
        <p:blipFill>
          <a:blip r:embed="rId7"/>
          <a:stretch>
            <a:fillRect/>
          </a:stretch>
        </p:blipFill>
        <p:spPr>
          <a:xfrm>
            <a:off x="1166190" y="4333874"/>
            <a:ext cx="811693" cy="1317149"/>
          </a:xfrm>
          <a:prstGeom prst="rect">
            <a:avLst/>
          </a:prstGeom>
        </p:spPr>
      </p:pic>
      <p:pic>
        <p:nvPicPr>
          <p:cNvPr id="5" name="Imagen 4">
            <a:extLst>
              <a:ext uri="{FF2B5EF4-FFF2-40B4-BE49-F238E27FC236}">
                <a16:creationId xmlns:a16="http://schemas.microsoft.com/office/drawing/2014/main" id="{3A91A5C1-641E-5DFB-65C2-9C1B58DACC12}"/>
              </a:ext>
            </a:extLst>
          </p:cNvPr>
          <p:cNvPicPr>
            <a:picLocks noChangeAspect="1"/>
          </p:cNvPicPr>
          <p:nvPr/>
        </p:nvPicPr>
        <p:blipFill>
          <a:blip r:embed="rId8"/>
          <a:stretch>
            <a:fillRect/>
          </a:stretch>
        </p:blipFill>
        <p:spPr>
          <a:xfrm>
            <a:off x="2705100" y="1821116"/>
            <a:ext cx="9105900" cy="1647825"/>
          </a:xfrm>
          <a:prstGeom prst="rect">
            <a:avLst/>
          </a:prstGeom>
        </p:spPr>
      </p:pic>
      <p:pic>
        <p:nvPicPr>
          <p:cNvPr id="8" name="Imagen 7">
            <a:extLst>
              <a:ext uri="{FF2B5EF4-FFF2-40B4-BE49-F238E27FC236}">
                <a16:creationId xmlns:a16="http://schemas.microsoft.com/office/drawing/2014/main" id="{308F78A1-4C12-B239-A1D7-24744DB1CBE7}"/>
              </a:ext>
            </a:extLst>
          </p:cNvPr>
          <p:cNvPicPr>
            <a:picLocks noChangeAspect="1"/>
          </p:cNvPicPr>
          <p:nvPr/>
        </p:nvPicPr>
        <p:blipFill>
          <a:blip r:embed="rId9"/>
          <a:stretch>
            <a:fillRect/>
          </a:stretch>
        </p:blipFill>
        <p:spPr>
          <a:xfrm>
            <a:off x="1934340" y="1808507"/>
            <a:ext cx="811693" cy="1647825"/>
          </a:xfrm>
          <a:prstGeom prst="rect">
            <a:avLst/>
          </a:prstGeom>
        </p:spPr>
      </p:pic>
    </p:spTree>
    <p:extLst>
      <p:ext uri="{BB962C8B-B14F-4D97-AF65-F5344CB8AC3E}">
        <p14:creationId xmlns:p14="http://schemas.microsoft.com/office/powerpoint/2010/main" val="3553758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0B2C18B-3B40-ACF1-4714-D647B45331BA}"/>
              </a:ext>
            </a:extLst>
          </p:cNvPr>
          <p:cNvPicPr>
            <a:picLocks noChangeAspect="1"/>
          </p:cNvPicPr>
          <p:nvPr/>
        </p:nvPicPr>
        <p:blipFill>
          <a:blip r:embed="rId2"/>
          <a:stretch>
            <a:fillRect/>
          </a:stretch>
        </p:blipFill>
        <p:spPr>
          <a:xfrm>
            <a:off x="583094" y="1677590"/>
            <a:ext cx="11423374" cy="767866"/>
          </a:xfrm>
          <a:prstGeom prst="rect">
            <a:avLst/>
          </a:prstGeom>
        </p:spPr>
      </p:pic>
      <p:pic>
        <p:nvPicPr>
          <p:cNvPr id="4" name="Imagen 3">
            <a:extLst>
              <a:ext uri="{FF2B5EF4-FFF2-40B4-BE49-F238E27FC236}">
                <a16:creationId xmlns:a16="http://schemas.microsoft.com/office/drawing/2014/main" id="{70B6D874-DD6E-FE08-F013-BF70BA342E76}"/>
              </a:ext>
            </a:extLst>
          </p:cNvPr>
          <p:cNvPicPr>
            <a:picLocks noChangeAspect="1"/>
          </p:cNvPicPr>
          <p:nvPr/>
        </p:nvPicPr>
        <p:blipFill>
          <a:blip r:embed="rId3"/>
          <a:stretch>
            <a:fillRect/>
          </a:stretch>
        </p:blipFill>
        <p:spPr>
          <a:xfrm>
            <a:off x="602352" y="2405700"/>
            <a:ext cx="952500" cy="3162300"/>
          </a:xfrm>
          <a:prstGeom prst="rect">
            <a:avLst/>
          </a:prstGeom>
        </p:spPr>
      </p:pic>
      <p:pic>
        <p:nvPicPr>
          <p:cNvPr id="9" name="Imagen 8">
            <a:extLst>
              <a:ext uri="{FF2B5EF4-FFF2-40B4-BE49-F238E27FC236}">
                <a16:creationId xmlns:a16="http://schemas.microsoft.com/office/drawing/2014/main" id="{BB8674A4-BC3E-AD73-444E-AE5BFD2F597A}"/>
              </a:ext>
            </a:extLst>
          </p:cNvPr>
          <p:cNvPicPr>
            <a:picLocks noChangeAspect="1"/>
          </p:cNvPicPr>
          <p:nvPr/>
        </p:nvPicPr>
        <p:blipFill>
          <a:blip r:embed="rId4"/>
          <a:stretch>
            <a:fillRect/>
          </a:stretch>
        </p:blipFill>
        <p:spPr>
          <a:xfrm>
            <a:off x="1559596" y="3744686"/>
            <a:ext cx="952500" cy="1839878"/>
          </a:xfrm>
          <a:prstGeom prst="rect">
            <a:avLst/>
          </a:prstGeom>
        </p:spPr>
      </p:pic>
      <p:pic>
        <p:nvPicPr>
          <p:cNvPr id="6" name="Imagen 5">
            <a:extLst>
              <a:ext uri="{FF2B5EF4-FFF2-40B4-BE49-F238E27FC236}">
                <a16:creationId xmlns:a16="http://schemas.microsoft.com/office/drawing/2014/main" id="{E376A54A-27D9-55B3-2656-C4B3C588F495}"/>
              </a:ext>
            </a:extLst>
          </p:cNvPr>
          <p:cNvPicPr>
            <a:picLocks noChangeAspect="1"/>
          </p:cNvPicPr>
          <p:nvPr/>
        </p:nvPicPr>
        <p:blipFill>
          <a:blip r:embed="rId5"/>
          <a:stretch>
            <a:fillRect/>
          </a:stretch>
        </p:blipFill>
        <p:spPr>
          <a:xfrm>
            <a:off x="2508494" y="2418952"/>
            <a:ext cx="873816" cy="3162299"/>
          </a:xfrm>
          <a:prstGeom prst="rect">
            <a:avLst/>
          </a:prstGeom>
        </p:spPr>
      </p:pic>
      <p:pic>
        <p:nvPicPr>
          <p:cNvPr id="7" name="Imagen 6">
            <a:extLst>
              <a:ext uri="{FF2B5EF4-FFF2-40B4-BE49-F238E27FC236}">
                <a16:creationId xmlns:a16="http://schemas.microsoft.com/office/drawing/2014/main" id="{13FCAA8F-9211-C33B-2AB3-7B88B88CED38}"/>
              </a:ext>
            </a:extLst>
          </p:cNvPr>
          <p:cNvPicPr>
            <a:picLocks noChangeAspect="1"/>
          </p:cNvPicPr>
          <p:nvPr/>
        </p:nvPicPr>
        <p:blipFill>
          <a:blip r:embed="rId6"/>
          <a:stretch>
            <a:fillRect/>
          </a:stretch>
        </p:blipFill>
        <p:spPr>
          <a:xfrm>
            <a:off x="3374130" y="2405700"/>
            <a:ext cx="8707503" cy="3195431"/>
          </a:xfrm>
          <a:prstGeom prst="rect">
            <a:avLst/>
          </a:prstGeom>
        </p:spPr>
      </p:pic>
      <p:sp>
        <p:nvSpPr>
          <p:cNvPr id="8" name="CuadroTexto 7">
            <a:extLst>
              <a:ext uri="{FF2B5EF4-FFF2-40B4-BE49-F238E27FC236}">
                <a16:creationId xmlns:a16="http://schemas.microsoft.com/office/drawing/2014/main" id="{D21C2F3C-1ED1-8B15-504E-134C173C1C43}"/>
              </a:ext>
            </a:extLst>
          </p:cNvPr>
          <p:cNvSpPr txBox="1"/>
          <p:nvPr/>
        </p:nvSpPr>
        <p:spPr>
          <a:xfrm>
            <a:off x="1023938" y="787282"/>
            <a:ext cx="9952383" cy="369332"/>
          </a:xfrm>
          <a:prstGeom prst="rect">
            <a:avLst/>
          </a:prstGeom>
          <a:noFill/>
        </p:spPr>
        <p:txBody>
          <a:bodyPr wrap="square" rtlCol="0">
            <a:spAutoFit/>
          </a:bodyPr>
          <a:lstStyle/>
          <a:p>
            <a:pPr algn="ctr"/>
            <a:r>
              <a:rPr lang="es-MX" dirty="0"/>
              <a:t>Líneas de acción del Programa de implementación que se aprobaron para el ejercicio 2023 - 2024</a:t>
            </a:r>
          </a:p>
        </p:txBody>
      </p:sp>
      <p:sp>
        <p:nvSpPr>
          <p:cNvPr id="10" name="CuadroTexto 9">
            <a:extLst>
              <a:ext uri="{FF2B5EF4-FFF2-40B4-BE49-F238E27FC236}">
                <a16:creationId xmlns:a16="http://schemas.microsoft.com/office/drawing/2014/main" id="{21E30702-57A9-F655-DA4E-50049F959D3A}"/>
              </a:ext>
            </a:extLst>
          </p:cNvPr>
          <p:cNvSpPr txBox="1"/>
          <p:nvPr/>
        </p:nvSpPr>
        <p:spPr>
          <a:xfrm>
            <a:off x="410816" y="5901441"/>
            <a:ext cx="9952383" cy="338554"/>
          </a:xfrm>
          <a:prstGeom prst="rect">
            <a:avLst/>
          </a:prstGeom>
          <a:noFill/>
        </p:spPr>
        <p:txBody>
          <a:bodyPr wrap="square" rtlCol="0">
            <a:spAutoFit/>
          </a:bodyPr>
          <a:lstStyle/>
          <a:p>
            <a:pPr algn="just"/>
            <a:r>
              <a:rPr lang="es-MX" sz="1600" dirty="0"/>
              <a:t>*Las marcadas en color verde se encuentran consideradas en los objetivos específicos a reportar a la SESNA.</a:t>
            </a:r>
          </a:p>
        </p:txBody>
      </p:sp>
      <p:pic>
        <p:nvPicPr>
          <p:cNvPr id="2" name="Imagen 1">
            <a:extLst>
              <a:ext uri="{FF2B5EF4-FFF2-40B4-BE49-F238E27FC236}">
                <a16:creationId xmlns:a16="http://schemas.microsoft.com/office/drawing/2014/main" id="{0C72EDF0-DA47-FAF5-FD46-A93B0042720A}"/>
              </a:ext>
            </a:extLst>
          </p:cNvPr>
          <p:cNvPicPr>
            <a:picLocks noChangeAspect="1"/>
          </p:cNvPicPr>
          <p:nvPr/>
        </p:nvPicPr>
        <p:blipFill>
          <a:blip r:embed="rId7"/>
          <a:stretch>
            <a:fillRect/>
          </a:stretch>
        </p:blipFill>
        <p:spPr>
          <a:xfrm>
            <a:off x="1554852" y="2405700"/>
            <a:ext cx="957244" cy="1338986"/>
          </a:xfrm>
          <a:prstGeom prst="rect">
            <a:avLst/>
          </a:prstGeom>
        </p:spPr>
      </p:pic>
    </p:spTree>
    <p:extLst>
      <p:ext uri="{BB962C8B-B14F-4D97-AF65-F5344CB8AC3E}">
        <p14:creationId xmlns:p14="http://schemas.microsoft.com/office/powerpoint/2010/main" val="33122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F62D961-A76C-9666-D345-21D6A6E69DE0}"/>
              </a:ext>
            </a:extLst>
          </p:cNvPr>
          <p:cNvSpPr txBox="1"/>
          <p:nvPr/>
        </p:nvSpPr>
        <p:spPr>
          <a:xfrm>
            <a:off x="943702" y="435869"/>
            <a:ext cx="9952383" cy="369332"/>
          </a:xfrm>
          <a:prstGeom prst="rect">
            <a:avLst/>
          </a:prstGeom>
          <a:noFill/>
        </p:spPr>
        <p:txBody>
          <a:bodyPr wrap="square" rtlCol="0">
            <a:spAutoFit/>
          </a:bodyPr>
          <a:lstStyle/>
          <a:p>
            <a:pPr algn="ctr"/>
            <a:r>
              <a:rPr lang="es-MX" dirty="0"/>
              <a:t>Líneas de acción del Programa de implementación que se aprobaron para el ejercicio 2023 - 2024</a:t>
            </a:r>
          </a:p>
        </p:txBody>
      </p:sp>
      <p:pic>
        <p:nvPicPr>
          <p:cNvPr id="7" name="Imagen 6">
            <a:extLst>
              <a:ext uri="{FF2B5EF4-FFF2-40B4-BE49-F238E27FC236}">
                <a16:creationId xmlns:a16="http://schemas.microsoft.com/office/drawing/2014/main" id="{A0F7326F-D4C0-FB49-4E77-FCFE2356D2E1}"/>
              </a:ext>
            </a:extLst>
          </p:cNvPr>
          <p:cNvPicPr>
            <a:picLocks noChangeAspect="1"/>
          </p:cNvPicPr>
          <p:nvPr/>
        </p:nvPicPr>
        <p:blipFill>
          <a:blip r:embed="rId2"/>
          <a:stretch>
            <a:fillRect/>
          </a:stretch>
        </p:blipFill>
        <p:spPr>
          <a:xfrm>
            <a:off x="2020649" y="1423432"/>
            <a:ext cx="9867900" cy="1466850"/>
          </a:xfrm>
          <a:prstGeom prst="rect">
            <a:avLst/>
          </a:prstGeom>
        </p:spPr>
      </p:pic>
      <p:pic>
        <p:nvPicPr>
          <p:cNvPr id="11" name="Imagen 10">
            <a:extLst>
              <a:ext uri="{FF2B5EF4-FFF2-40B4-BE49-F238E27FC236}">
                <a16:creationId xmlns:a16="http://schemas.microsoft.com/office/drawing/2014/main" id="{844D199F-4856-3C5C-A10B-D3FA5EC1CFC0}"/>
              </a:ext>
            </a:extLst>
          </p:cNvPr>
          <p:cNvPicPr>
            <a:picLocks noChangeAspect="1"/>
          </p:cNvPicPr>
          <p:nvPr/>
        </p:nvPicPr>
        <p:blipFill>
          <a:blip r:embed="rId3"/>
          <a:stretch>
            <a:fillRect/>
          </a:stretch>
        </p:blipFill>
        <p:spPr>
          <a:xfrm>
            <a:off x="500273" y="907892"/>
            <a:ext cx="11430000" cy="523875"/>
          </a:xfrm>
          <a:prstGeom prst="rect">
            <a:avLst/>
          </a:prstGeom>
        </p:spPr>
      </p:pic>
      <p:pic>
        <p:nvPicPr>
          <p:cNvPr id="14" name="Imagen 13">
            <a:extLst>
              <a:ext uri="{FF2B5EF4-FFF2-40B4-BE49-F238E27FC236}">
                <a16:creationId xmlns:a16="http://schemas.microsoft.com/office/drawing/2014/main" id="{573420CB-3A95-2DB5-63D0-60362072F20A}"/>
              </a:ext>
            </a:extLst>
          </p:cNvPr>
          <p:cNvPicPr>
            <a:picLocks noChangeAspect="1"/>
          </p:cNvPicPr>
          <p:nvPr/>
        </p:nvPicPr>
        <p:blipFill>
          <a:blip r:embed="rId4"/>
          <a:stretch>
            <a:fillRect/>
          </a:stretch>
        </p:blipFill>
        <p:spPr>
          <a:xfrm>
            <a:off x="1332985" y="1423432"/>
            <a:ext cx="700916" cy="1466850"/>
          </a:xfrm>
          <a:prstGeom prst="rect">
            <a:avLst/>
          </a:prstGeom>
        </p:spPr>
      </p:pic>
      <p:pic>
        <p:nvPicPr>
          <p:cNvPr id="17" name="Imagen 16">
            <a:extLst>
              <a:ext uri="{FF2B5EF4-FFF2-40B4-BE49-F238E27FC236}">
                <a16:creationId xmlns:a16="http://schemas.microsoft.com/office/drawing/2014/main" id="{6618D721-7FA3-DA51-061E-BE7CC395CCA6}"/>
              </a:ext>
            </a:extLst>
          </p:cNvPr>
          <p:cNvPicPr>
            <a:picLocks noChangeAspect="1"/>
          </p:cNvPicPr>
          <p:nvPr/>
        </p:nvPicPr>
        <p:blipFill>
          <a:blip r:embed="rId5"/>
          <a:stretch>
            <a:fillRect/>
          </a:stretch>
        </p:blipFill>
        <p:spPr>
          <a:xfrm>
            <a:off x="500273" y="1381544"/>
            <a:ext cx="835510" cy="4727708"/>
          </a:xfrm>
          <a:prstGeom prst="rect">
            <a:avLst/>
          </a:prstGeom>
        </p:spPr>
      </p:pic>
      <p:pic>
        <p:nvPicPr>
          <p:cNvPr id="21" name="Imagen 20">
            <a:extLst>
              <a:ext uri="{FF2B5EF4-FFF2-40B4-BE49-F238E27FC236}">
                <a16:creationId xmlns:a16="http://schemas.microsoft.com/office/drawing/2014/main" id="{7787AA04-2246-C4DD-FDF9-C30AD6BAF457}"/>
              </a:ext>
            </a:extLst>
          </p:cNvPr>
          <p:cNvPicPr>
            <a:picLocks noChangeAspect="1"/>
          </p:cNvPicPr>
          <p:nvPr/>
        </p:nvPicPr>
        <p:blipFill>
          <a:blip r:embed="rId6"/>
          <a:stretch>
            <a:fillRect/>
          </a:stretch>
        </p:blipFill>
        <p:spPr>
          <a:xfrm>
            <a:off x="1319733" y="2890282"/>
            <a:ext cx="721778" cy="3260858"/>
          </a:xfrm>
          <a:prstGeom prst="rect">
            <a:avLst/>
          </a:prstGeom>
        </p:spPr>
      </p:pic>
      <p:pic>
        <p:nvPicPr>
          <p:cNvPr id="22" name="Imagen 21">
            <a:extLst>
              <a:ext uri="{FF2B5EF4-FFF2-40B4-BE49-F238E27FC236}">
                <a16:creationId xmlns:a16="http://schemas.microsoft.com/office/drawing/2014/main" id="{3A0FB8AC-D736-5670-AB8E-FCF7CFCA7CDD}"/>
              </a:ext>
            </a:extLst>
          </p:cNvPr>
          <p:cNvPicPr>
            <a:picLocks noChangeAspect="1"/>
          </p:cNvPicPr>
          <p:nvPr/>
        </p:nvPicPr>
        <p:blipFill>
          <a:blip r:embed="rId7"/>
          <a:stretch>
            <a:fillRect/>
          </a:stretch>
        </p:blipFill>
        <p:spPr>
          <a:xfrm>
            <a:off x="2028259" y="2857295"/>
            <a:ext cx="9867900" cy="3265209"/>
          </a:xfrm>
          <a:prstGeom prst="rect">
            <a:avLst/>
          </a:prstGeom>
        </p:spPr>
      </p:pic>
    </p:spTree>
    <p:extLst>
      <p:ext uri="{BB962C8B-B14F-4D97-AF65-F5344CB8AC3E}">
        <p14:creationId xmlns:p14="http://schemas.microsoft.com/office/powerpoint/2010/main" val="377468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0B2C18B-3B40-ACF1-4714-D647B45331BA}"/>
              </a:ext>
            </a:extLst>
          </p:cNvPr>
          <p:cNvPicPr>
            <a:picLocks noChangeAspect="1"/>
          </p:cNvPicPr>
          <p:nvPr/>
        </p:nvPicPr>
        <p:blipFill>
          <a:blip r:embed="rId2"/>
          <a:stretch>
            <a:fillRect/>
          </a:stretch>
        </p:blipFill>
        <p:spPr>
          <a:xfrm>
            <a:off x="503584" y="1096996"/>
            <a:ext cx="11423374" cy="767866"/>
          </a:xfrm>
          <a:prstGeom prst="rect">
            <a:avLst/>
          </a:prstGeom>
        </p:spPr>
      </p:pic>
      <p:pic>
        <p:nvPicPr>
          <p:cNvPr id="18" name="Imagen 17">
            <a:extLst>
              <a:ext uri="{FF2B5EF4-FFF2-40B4-BE49-F238E27FC236}">
                <a16:creationId xmlns:a16="http://schemas.microsoft.com/office/drawing/2014/main" id="{91E19C2D-70A1-9CBF-A569-5F995CA0D91E}"/>
              </a:ext>
            </a:extLst>
          </p:cNvPr>
          <p:cNvPicPr>
            <a:picLocks noChangeAspect="1"/>
          </p:cNvPicPr>
          <p:nvPr/>
        </p:nvPicPr>
        <p:blipFill>
          <a:blip r:embed="rId3"/>
          <a:stretch>
            <a:fillRect/>
          </a:stretch>
        </p:blipFill>
        <p:spPr>
          <a:xfrm>
            <a:off x="525740" y="1851611"/>
            <a:ext cx="969894" cy="3771900"/>
          </a:xfrm>
          <a:prstGeom prst="rect">
            <a:avLst/>
          </a:prstGeom>
        </p:spPr>
      </p:pic>
      <p:pic>
        <p:nvPicPr>
          <p:cNvPr id="2" name="Imagen 1">
            <a:extLst>
              <a:ext uri="{FF2B5EF4-FFF2-40B4-BE49-F238E27FC236}">
                <a16:creationId xmlns:a16="http://schemas.microsoft.com/office/drawing/2014/main" id="{9C79434F-2E7B-DE35-C1F3-2D41D99C8FFD}"/>
              </a:ext>
            </a:extLst>
          </p:cNvPr>
          <p:cNvPicPr>
            <a:picLocks noChangeAspect="1"/>
          </p:cNvPicPr>
          <p:nvPr/>
        </p:nvPicPr>
        <p:blipFill>
          <a:blip r:embed="rId4"/>
          <a:stretch>
            <a:fillRect/>
          </a:stretch>
        </p:blipFill>
        <p:spPr>
          <a:xfrm>
            <a:off x="3260034" y="1864866"/>
            <a:ext cx="8719932" cy="3771900"/>
          </a:xfrm>
          <a:prstGeom prst="rect">
            <a:avLst/>
          </a:prstGeom>
        </p:spPr>
      </p:pic>
      <p:pic>
        <p:nvPicPr>
          <p:cNvPr id="3" name="Imagen 2">
            <a:extLst>
              <a:ext uri="{FF2B5EF4-FFF2-40B4-BE49-F238E27FC236}">
                <a16:creationId xmlns:a16="http://schemas.microsoft.com/office/drawing/2014/main" id="{9CEFA877-F9ED-FACC-DB43-940A86A2AB4C}"/>
              </a:ext>
            </a:extLst>
          </p:cNvPr>
          <p:cNvPicPr>
            <a:picLocks noChangeAspect="1"/>
          </p:cNvPicPr>
          <p:nvPr/>
        </p:nvPicPr>
        <p:blipFill>
          <a:blip r:embed="rId5"/>
          <a:stretch>
            <a:fillRect/>
          </a:stretch>
        </p:blipFill>
        <p:spPr>
          <a:xfrm>
            <a:off x="1491285" y="1864866"/>
            <a:ext cx="969893" cy="3771900"/>
          </a:xfrm>
          <a:prstGeom prst="rect">
            <a:avLst/>
          </a:prstGeom>
        </p:spPr>
      </p:pic>
      <p:pic>
        <p:nvPicPr>
          <p:cNvPr id="4" name="Imagen 3">
            <a:extLst>
              <a:ext uri="{FF2B5EF4-FFF2-40B4-BE49-F238E27FC236}">
                <a16:creationId xmlns:a16="http://schemas.microsoft.com/office/drawing/2014/main" id="{F03EA9FD-1BA3-23D6-58E5-712B0768D8E2}"/>
              </a:ext>
            </a:extLst>
          </p:cNvPr>
          <p:cNvPicPr>
            <a:picLocks noChangeAspect="1"/>
          </p:cNvPicPr>
          <p:nvPr/>
        </p:nvPicPr>
        <p:blipFill>
          <a:blip r:embed="rId6"/>
          <a:stretch>
            <a:fillRect/>
          </a:stretch>
        </p:blipFill>
        <p:spPr>
          <a:xfrm>
            <a:off x="2465732" y="1864869"/>
            <a:ext cx="781050" cy="3771900"/>
          </a:xfrm>
          <a:prstGeom prst="rect">
            <a:avLst/>
          </a:prstGeom>
        </p:spPr>
      </p:pic>
      <p:sp>
        <p:nvSpPr>
          <p:cNvPr id="7" name="CuadroTexto 6">
            <a:extLst>
              <a:ext uri="{FF2B5EF4-FFF2-40B4-BE49-F238E27FC236}">
                <a16:creationId xmlns:a16="http://schemas.microsoft.com/office/drawing/2014/main" id="{2EEF94A5-E6D2-E62C-E7AB-B75BA9A877A8}"/>
              </a:ext>
            </a:extLst>
          </p:cNvPr>
          <p:cNvSpPr txBox="1"/>
          <p:nvPr/>
        </p:nvSpPr>
        <p:spPr>
          <a:xfrm>
            <a:off x="1010687" y="542996"/>
            <a:ext cx="9952383" cy="369332"/>
          </a:xfrm>
          <a:prstGeom prst="rect">
            <a:avLst/>
          </a:prstGeom>
          <a:noFill/>
        </p:spPr>
        <p:txBody>
          <a:bodyPr wrap="square" rtlCol="0">
            <a:spAutoFit/>
          </a:bodyPr>
          <a:lstStyle/>
          <a:p>
            <a:pPr algn="ctr"/>
            <a:r>
              <a:rPr lang="es-MX" dirty="0"/>
              <a:t>Líneas de acción del Programa de implementación que se aprobaron para el ejercicio 2023 - 2024</a:t>
            </a:r>
          </a:p>
        </p:txBody>
      </p:sp>
    </p:spTree>
    <p:extLst>
      <p:ext uri="{BB962C8B-B14F-4D97-AF65-F5344CB8AC3E}">
        <p14:creationId xmlns:p14="http://schemas.microsoft.com/office/powerpoint/2010/main" val="3358042986"/>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Galería</Template>
  <TotalTime>9226</TotalTime>
  <Words>582</Words>
  <Application>Microsoft Office PowerPoint</Application>
  <PresentationFormat>Panorámica</PresentationFormat>
  <Paragraphs>50</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Azo Sans Lt</vt:lpstr>
      <vt:lpstr>Calibri</vt:lpstr>
      <vt:lpstr>Gill Sans MT</vt:lpstr>
      <vt:lpstr>Galería</vt:lpstr>
      <vt:lpstr>PRIMERA SESION ORDINARIA  DE LA COMISIÓN EJECUTIVA DE LA SESAECAM</vt:lpstr>
      <vt:lpstr>Presentación de PowerPoint</vt:lpstr>
      <vt:lpstr>SEGUIMIENTO DE ACUERDOS DEL COMISIÓN EJECUTIVA</vt:lpstr>
      <vt:lpstr>Presentación de PowerPoint</vt:lpstr>
      <vt:lpstr>SEGUIMIENTO A las líneas de acción del programa de la Política  Estatal  Anticorrupción.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ASUNTOS GENERALES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el Sistema de Control de Calidad?</dc:title>
  <dc:creator>Windows User</dc:creator>
  <cp:lastModifiedBy>Oscar Pacheco</cp:lastModifiedBy>
  <cp:revision>298</cp:revision>
  <dcterms:created xsi:type="dcterms:W3CDTF">2018-05-16T15:46:26Z</dcterms:created>
  <dcterms:modified xsi:type="dcterms:W3CDTF">2024-01-31T20:19:31Z</dcterms:modified>
</cp:coreProperties>
</file>