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81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9DE3-F0D7-4A94-B5AE-C6662C26D862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0CD4C-5BAF-4BAA-83F8-A7CE54433A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8037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9DE3-F0D7-4A94-B5AE-C6662C26D862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0CD4C-5BAF-4BAA-83F8-A7CE54433A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414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9DE3-F0D7-4A94-B5AE-C6662C26D862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0CD4C-5BAF-4BAA-83F8-A7CE54433A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292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9DE3-F0D7-4A94-B5AE-C6662C26D862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0CD4C-5BAF-4BAA-83F8-A7CE54433A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5521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9DE3-F0D7-4A94-B5AE-C6662C26D862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0CD4C-5BAF-4BAA-83F8-A7CE54433A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2072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9DE3-F0D7-4A94-B5AE-C6662C26D862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0CD4C-5BAF-4BAA-83F8-A7CE54433A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378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9DE3-F0D7-4A94-B5AE-C6662C26D862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0CD4C-5BAF-4BAA-83F8-A7CE54433A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7101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9DE3-F0D7-4A94-B5AE-C6662C26D862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0CD4C-5BAF-4BAA-83F8-A7CE54433A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171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9DE3-F0D7-4A94-B5AE-C6662C26D862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0CD4C-5BAF-4BAA-83F8-A7CE54433A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6899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9DE3-F0D7-4A94-B5AE-C6662C26D862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0CD4C-5BAF-4BAA-83F8-A7CE54433A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4748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9DE3-F0D7-4A94-B5AE-C6662C26D862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0CD4C-5BAF-4BAA-83F8-A7CE54433A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353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39DE3-F0D7-4A94-B5AE-C6662C26D862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0CD4C-5BAF-4BAA-83F8-A7CE54433A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12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3.png"/>
          <p:cNvPicPr/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82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6478" y="136478"/>
            <a:ext cx="11941791" cy="6578221"/>
          </a:xfrm>
          <a:prstGeom prst="rect">
            <a:avLst/>
          </a:prstGeom>
          <a:ln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72438" y="2227837"/>
            <a:ext cx="6926225" cy="2387600"/>
          </a:xfrm>
        </p:spPr>
        <p:txBody>
          <a:bodyPr/>
          <a:lstStyle/>
          <a:p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SEGUIMIENTO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72438" y="4448200"/>
            <a:ext cx="6926225" cy="1010895"/>
          </a:xfrm>
        </p:spPr>
        <p:txBody>
          <a:bodyPr>
            <a:normAutofit/>
          </a:bodyPr>
          <a:lstStyle/>
          <a:p>
            <a:r>
              <a:rPr lang="es-MX" sz="3000" dirty="0"/>
              <a:t>DE ACUERDOS</a:t>
            </a:r>
            <a:endParaRPr lang="es-ES" sz="3000" dirty="0"/>
          </a:p>
        </p:txBody>
      </p:sp>
      <p:pic>
        <p:nvPicPr>
          <p:cNvPr id="5" name="Imagen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436" y="1020944"/>
            <a:ext cx="3111500" cy="160591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4667534" y="6318912"/>
            <a:ext cx="7221945" cy="395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786447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6CEA215-EAC0-4841-883C-6C018BFA35B6}"/>
              </a:ext>
            </a:extLst>
          </p:cNvPr>
          <p:cNvSpPr txBox="1"/>
          <p:nvPr/>
        </p:nvSpPr>
        <p:spPr>
          <a:xfrm>
            <a:off x="1453447" y="3429000"/>
            <a:ext cx="92608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7200" dirty="0">
                <a:solidFill>
                  <a:schemeClr val="accent2">
                    <a:lumMod val="60000"/>
                    <a:lumOff val="40000"/>
                  </a:schemeClr>
                </a:solidFill>
                <a:latin typeface="Azo Sans Bk" panose="02000000000000000000" pitchFamily="50" charset="0"/>
              </a:rPr>
              <a:t>Órgano de Gobierno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A1161ED-CA58-4D0B-ADDC-E39C846495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852" y="-1"/>
            <a:ext cx="2719688" cy="222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971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675854"/>
              </p:ext>
            </p:extLst>
          </p:nvPr>
        </p:nvGraphicFramePr>
        <p:xfrm>
          <a:off x="569844" y="642342"/>
          <a:ext cx="11383618" cy="29625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1030">
                  <a:extLst>
                    <a:ext uri="{9D8B030D-6E8A-4147-A177-3AD203B41FA5}">
                      <a16:colId xmlns:a16="http://schemas.microsoft.com/office/drawing/2014/main" val="4001303419"/>
                    </a:ext>
                  </a:extLst>
                </a:gridCol>
                <a:gridCol w="5525490">
                  <a:extLst>
                    <a:ext uri="{9D8B030D-6E8A-4147-A177-3AD203B41FA5}">
                      <a16:colId xmlns:a16="http://schemas.microsoft.com/office/drawing/2014/main" val="352928082"/>
                    </a:ext>
                  </a:extLst>
                </a:gridCol>
                <a:gridCol w="1755591">
                  <a:extLst>
                    <a:ext uri="{9D8B030D-6E8A-4147-A177-3AD203B41FA5}">
                      <a16:colId xmlns:a16="http://schemas.microsoft.com/office/drawing/2014/main" val="1163309923"/>
                    </a:ext>
                  </a:extLst>
                </a:gridCol>
                <a:gridCol w="591356">
                  <a:extLst>
                    <a:ext uri="{9D8B030D-6E8A-4147-A177-3AD203B41FA5}">
                      <a16:colId xmlns:a16="http://schemas.microsoft.com/office/drawing/2014/main" val="1298528984"/>
                    </a:ext>
                  </a:extLst>
                </a:gridCol>
                <a:gridCol w="591356">
                  <a:extLst>
                    <a:ext uri="{9D8B030D-6E8A-4147-A177-3AD203B41FA5}">
                      <a16:colId xmlns:a16="http://schemas.microsoft.com/office/drawing/2014/main" val="3217759749"/>
                    </a:ext>
                  </a:extLst>
                </a:gridCol>
                <a:gridCol w="1108795">
                  <a:extLst>
                    <a:ext uri="{9D8B030D-6E8A-4147-A177-3AD203B41FA5}">
                      <a16:colId xmlns:a16="http://schemas.microsoft.com/office/drawing/2014/main" val="1817154682"/>
                    </a:ext>
                  </a:extLst>
                </a:gridCol>
              </a:tblGrid>
              <a:tr h="27650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s-ES" sz="2000" u="none" strike="noStrike">
                          <a:effectLst/>
                        </a:rPr>
                        <a:t>No. de Acuerdo</a:t>
                      </a:r>
                      <a:endParaRPr lang="es-ES" sz="2000" b="1" i="0" u="none" strike="noStrike">
                        <a:solidFill>
                          <a:srgbClr val="000000"/>
                        </a:solidFill>
                        <a:effectLst/>
                        <a:latin typeface="Azo Sans Lt" panose="02000000000000000000" pitchFamily="50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s-ES" sz="2000" u="none" strike="noStrike">
                          <a:effectLst/>
                        </a:rPr>
                        <a:t>Acuerdo</a:t>
                      </a:r>
                      <a:endParaRPr lang="es-ES" sz="2000" b="1" i="0" u="none" strike="noStrike">
                        <a:solidFill>
                          <a:srgbClr val="000000"/>
                        </a:solidFill>
                        <a:effectLst/>
                        <a:latin typeface="Azo Sans Lt" panose="02000000000000000000" pitchFamily="50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s-ES" sz="2000" u="none" strike="noStrike">
                          <a:effectLst/>
                        </a:rPr>
                        <a:t>Responsable</a:t>
                      </a:r>
                      <a:endParaRPr lang="es-ES" sz="2000" b="1" i="0" u="none" strike="noStrike">
                        <a:solidFill>
                          <a:srgbClr val="000000"/>
                        </a:solidFill>
                        <a:effectLst/>
                        <a:latin typeface="Azo Sans Lt" panose="02000000000000000000" pitchFamily="50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" sz="2000" u="none" strike="noStrike">
                          <a:effectLst/>
                        </a:rPr>
                        <a:t>Cumplido</a:t>
                      </a:r>
                      <a:endParaRPr lang="es-ES" sz="2000" b="1" i="0" u="none" strike="noStrike">
                        <a:solidFill>
                          <a:srgbClr val="000000"/>
                        </a:solidFill>
                        <a:effectLst/>
                        <a:latin typeface="Azo Sans Lt" panose="02000000000000000000" pitchFamily="50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>
                          <a:effectLst/>
                        </a:rPr>
                        <a:t>STATUS</a:t>
                      </a:r>
                      <a:endParaRPr lang="es-ES" sz="2000" b="1" i="0" u="none" strike="noStrike">
                        <a:solidFill>
                          <a:srgbClr val="000000"/>
                        </a:solidFill>
                        <a:effectLst/>
                        <a:latin typeface="Azo Sans Lt" panose="02000000000000000000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4442491"/>
                  </a:ext>
                </a:extLst>
              </a:tr>
              <a:tr h="27650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u="none" strike="noStrike">
                          <a:effectLst/>
                        </a:rPr>
                        <a:t>NO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Azo Sans Lt" panose="02000000000000000000" pitchFamily="50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u="none" strike="noStrike">
                          <a:effectLst/>
                        </a:rPr>
                        <a:t>SI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Azo Sans Lt" panose="02000000000000000000" pitchFamily="50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334700"/>
                  </a:ext>
                </a:extLst>
              </a:tr>
              <a:tr h="505897">
                <a:tc>
                  <a:txBody>
                    <a:bodyPr/>
                    <a:lstStyle/>
                    <a:p>
                      <a:pPr algn="l" fontAlgn="t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zo Sans Lt" panose="02000000000000000000" pitchFamily="50" charset="0"/>
                        </a:rPr>
                        <a:t>08/OG/2021</a:t>
                      </a:r>
                    </a:p>
                  </a:txBody>
                  <a:tcPr marL="9525" marR="9525" marT="9525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zo Sans Lt" panose="02000000000000000000" pitchFamily="50" charset="0"/>
                        </a:rPr>
                        <a:t>Se aprueba el informe trimestral de la SESAE del segundo y tercer trimestre 2021.</a:t>
                      </a:r>
                    </a:p>
                  </a:txBody>
                  <a:tcPr marL="9525" marR="9525" marT="9525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zo Sans Lt" panose="02000000000000000000" pitchFamily="50" charset="0"/>
                        </a:rPr>
                        <a:t>Órgano de Gobierno</a:t>
                      </a:r>
                    </a:p>
                  </a:txBody>
                  <a:tcPr marL="9525" marR="9525" marT="9525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s-E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zo Sans Lt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zo Sans Lt" panose="02000000000000000000" pitchFamily="50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525" marR="9525" marT="9525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zo Sans Lt" panose="02000000000000000000" pitchFamily="50" charset="0"/>
                          <a:ea typeface="+mn-ea"/>
                          <a:cs typeface="+mn-cs"/>
                        </a:rPr>
                        <a:t>Cumplido</a:t>
                      </a:r>
                    </a:p>
                  </a:txBody>
                  <a:tcPr marL="9525" marR="9525" marT="9525" marB="0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534989"/>
                  </a:ext>
                </a:extLst>
              </a:tr>
              <a:tr h="843162">
                <a:tc>
                  <a:txBody>
                    <a:bodyPr/>
                    <a:lstStyle/>
                    <a:p>
                      <a:pPr algn="l" fontAlgn="t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zo Sans Lt" panose="02000000000000000000" pitchFamily="50" charset="0"/>
                        </a:rPr>
                        <a:t>09/OG/2021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zo Sans Lt" panose="02000000000000000000" pitchFamily="50" charset="0"/>
                        </a:rPr>
                        <a:t>Se aprueba el proyecto de presupuesto 2022 autorizado por la SEFIN, así como la contraprestación a través del contrato de prestación de servicios por honorarios a los integrantes del Comité de Participación Ciudadana ejercicio 2022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zo Sans Lt" panose="02000000000000000000" pitchFamily="50" charset="0"/>
                        </a:rPr>
                        <a:t>Órgano de Gobierno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s-E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zo Sans Lt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zo Sans Lt" panose="02000000000000000000" pitchFamily="50" charset="0"/>
                          <a:ea typeface="+mn-ea"/>
                          <a:cs typeface="+mn-cs"/>
                        </a:rPr>
                        <a:t> X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zo Sans Lt" panose="02000000000000000000" pitchFamily="50" charset="0"/>
                          <a:ea typeface="+mn-ea"/>
                          <a:cs typeface="+mn-cs"/>
                        </a:rPr>
                        <a:t>Cumplido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52636632"/>
                  </a:ext>
                </a:extLst>
              </a:tr>
              <a:tr h="843162">
                <a:tc>
                  <a:txBody>
                    <a:bodyPr/>
                    <a:lstStyle/>
                    <a:p>
                      <a:pPr algn="l" fontAlgn="t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zo Sans Lt" panose="02000000000000000000" pitchFamily="50" charset="0"/>
                        </a:rPr>
                        <a:t>10/OG/2021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zo Sans Lt" panose="02000000000000000000" pitchFamily="50" charset="0"/>
                        </a:rPr>
                        <a:t>Se aprueba por unanimidad el calendario de sesiones del Órgano de Gobierno 2022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zo Sans Lt" panose="02000000000000000000" pitchFamily="50" charset="0"/>
                        </a:rPr>
                        <a:t>Órgano de Gobierno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s-E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zo Sans Lt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zo Sans Lt" panose="02000000000000000000" pitchFamily="50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zo Sans Lt" panose="02000000000000000000" pitchFamily="50" charset="0"/>
                          <a:ea typeface="+mn-ea"/>
                          <a:cs typeface="+mn-cs"/>
                        </a:rPr>
                        <a:t>Cumplido</a:t>
                      </a:r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zo Sans Lt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36448879"/>
                  </a:ext>
                </a:extLst>
              </a:tr>
            </a:tbl>
          </a:graphicData>
        </a:graphic>
      </p:graphicFrame>
      <p:sp>
        <p:nvSpPr>
          <p:cNvPr id="3" name="Subtítulo 2"/>
          <p:cNvSpPr txBox="1">
            <a:spLocks/>
          </p:cNvSpPr>
          <p:nvPr/>
        </p:nvSpPr>
        <p:spPr>
          <a:xfrm>
            <a:off x="759745" y="154300"/>
            <a:ext cx="6926225" cy="6560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Acuerdos de la reunión anterior</a:t>
            </a:r>
            <a:endParaRPr lang="es-ES" sz="3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8957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116</Words>
  <Application>Microsoft Office PowerPoint</Application>
  <PresentationFormat>Panorámica</PresentationFormat>
  <Paragraphs>26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Azo Sans Bk</vt:lpstr>
      <vt:lpstr>Azo Sans Lt</vt:lpstr>
      <vt:lpstr>Calibri</vt:lpstr>
      <vt:lpstr>Calibri Light</vt:lpstr>
      <vt:lpstr>Tema de Office</vt:lpstr>
      <vt:lpstr>SEGUIMIENTO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SESION ORDINARIA</dc:title>
  <dc:creator>Usuario</dc:creator>
  <cp:lastModifiedBy>Oscar Pacheco</cp:lastModifiedBy>
  <cp:revision>16</cp:revision>
  <dcterms:created xsi:type="dcterms:W3CDTF">2020-03-18T15:41:43Z</dcterms:created>
  <dcterms:modified xsi:type="dcterms:W3CDTF">2022-02-14T21:28:16Z</dcterms:modified>
</cp:coreProperties>
</file>