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4"/>
  </p:notesMasterIdLst>
  <p:sldIdLst>
    <p:sldId id="303" r:id="rId2"/>
    <p:sldId id="304"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5126" autoAdjust="0"/>
  </p:normalViewPr>
  <p:slideViewPr>
    <p:cSldViewPr snapToGrid="0">
      <p:cViewPr varScale="1">
        <p:scale>
          <a:sx n="61" d="100"/>
          <a:sy n="61" d="100"/>
        </p:scale>
        <p:origin x="108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7B52-AE26-4FCB-88CC-C80EC9962685}" type="datetimeFigureOut">
              <a:rPr lang="es-MX" smtClean="0"/>
              <a:t>13/06/2023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403DB-2793-4E9D-B298-845F4C04A91A}" type="slidenum">
              <a:rPr lang="es-MX" smtClean="0"/>
              <a:t>‹Nº›</a:t>
            </a:fld>
            <a:endParaRPr lang="es-MX"/>
          </a:p>
        </p:txBody>
      </p:sp>
    </p:spTree>
    <p:extLst>
      <p:ext uri="{BB962C8B-B14F-4D97-AF65-F5344CB8AC3E}">
        <p14:creationId xmlns:p14="http://schemas.microsoft.com/office/powerpoint/2010/main" val="44415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10DAB117-6916-40EC-81E5-41EA2A813400}"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82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A8C2D9-206E-4B5B-B8FF-A0590DDA6471}" type="datetimeFigureOut">
              <a:rPr lang="es-MX" smtClean="0"/>
              <a:t>13/06/2023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286010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43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99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406521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17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57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42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44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2130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13/06/2023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37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A8C2D9-206E-4B5B-B8FF-A0590DDA6471}" type="datetimeFigureOut">
              <a:rPr lang="es-MX" smtClean="0"/>
              <a:t>13/06/2023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199010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A8C2D9-206E-4B5B-B8FF-A0590DDA6471}" type="datetimeFigureOut">
              <a:rPr lang="es-MX" smtClean="0"/>
              <a:t>13/06/2023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0DAB117-6916-40EC-81E5-41EA2A813400}"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52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A8C2D9-206E-4B5B-B8FF-A0590DDA6471}" type="datetimeFigureOut">
              <a:rPr lang="es-MX" smtClean="0"/>
              <a:t>13/06/2023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0DAB117-6916-40EC-81E5-41EA2A813400}"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02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8C2D9-206E-4B5B-B8FF-A0590DDA6471}" type="datetimeFigureOut">
              <a:rPr lang="es-MX" smtClean="0"/>
              <a:t>13/06/2023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32404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A8C2D9-206E-4B5B-B8FF-A0590DDA6471}" type="datetimeFigureOut">
              <a:rPr lang="es-MX" smtClean="0"/>
              <a:t>13/06/2023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18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A8C2D9-206E-4B5B-B8FF-A0590DDA6471}" type="datetimeFigureOut">
              <a:rPr lang="es-MX" smtClean="0"/>
              <a:t>13/06/2023</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108760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A8C2D9-206E-4B5B-B8FF-A0590DDA6471}" type="datetimeFigureOut">
              <a:rPr lang="es-MX" smtClean="0"/>
              <a:t>13/06/2023</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DAB117-6916-40EC-81E5-41EA2A813400}" type="slidenum">
              <a:rPr lang="es-MX" smtClean="0"/>
              <a:t>‹Nº›</a:t>
            </a:fld>
            <a:endParaRPr lang="es-MX"/>
          </a:p>
        </p:txBody>
      </p:sp>
    </p:spTree>
    <p:extLst>
      <p:ext uri="{BB962C8B-B14F-4D97-AF65-F5344CB8AC3E}">
        <p14:creationId xmlns:p14="http://schemas.microsoft.com/office/powerpoint/2010/main" val="177615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47098" y="1823007"/>
            <a:ext cx="6921695" cy="1605993"/>
          </a:xfrm>
        </p:spPr>
        <p:txBody>
          <a:bodyPr>
            <a:normAutofit fontScale="90000"/>
          </a:bodyPr>
          <a:lstStyle/>
          <a:p>
            <a:pPr algn="ctr"/>
            <a:r>
              <a:rPr lang="es-ES" sz="3600" dirty="0">
                <a:effectLst>
                  <a:outerShdw blurRad="38100" dist="38100" dir="2700000" algn="tl">
                    <a:srgbClr val="000000">
                      <a:alpha val="43137"/>
                    </a:srgbClr>
                  </a:outerShdw>
                </a:effectLst>
              </a:rPr>
              <a:t>SEGUNDA SESION ORDINARIA DEL ÓRGANO DE GOBIERNO DE LA SESAE</a:t>
            </a:r>
            <a:endParaRPr lang="es-ES" dirty="0">
              <a:effectLst>
                <a:outerShdw blurRad="38100" dist="38100" dir="2700000" algn="tl">
                  <a:srgbClr val="000000">
                    <a:alpha val="43137"/>
                  </a:srgbClr>
                </a:outerShdw>
              </a:effectLst>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8792" y="91322"/>
            <a:ext cx="2386729" cy="1248399"/>
          </a:xfrm>
          <a:prstGeom prst="rect">
            <a:avLst/>
          </a:prstGeom>
          <a:noFill/>
          <a:ln>
            <a:noFill/>
          </a:ln>
        </p:spPr>
      </p:pic>
      <p:sp>
        <p:nvSpPr>
          <p:cNvPr id="6" name="Subtítulo 2"/>
          <p:cNvSpPr txBox="1">
            <a:spLocks/>
          </p:cNvSpPr>
          <p:nvPr/>
        </p:nvSpPr>
        <p:spPr>
          <a:xfrm>
            <a:off x="2485027" y="4186510"/>
            <a:ext cx="7221945" cy="395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000" b="1" dirty="0">
                <a:effectLst>
                  <a:outerShdw blurRad="38100" dist="38100" dir="2700000" algn="tl">
                    <a:srgbClr val="000000">
                      <a:alpha val="43137"/>
                    </a:srgbClr>
                  </a:outerShdw>
                </a:effectLst>
              </a:rPr>
              <a:t>22 DE JUNIO DE 2023</a:t>
            </a:r>
            <a:endParaRPr lang="es-ES" sz="2000" b="1" dirty="0">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E8F86565-8E49-45F5-95A4-B94D297B0C47}"/>
              </a:ext>
            </a:extLst>
          </p:cNvPr>
          <p:cNvPicPr>
            <a:picLocks noChangeAspect="1"/>
          </p:cNvPicPr>
          <p:nvPr/>
        </p:nvPicPr>
        <p:blipFill>
          <a:blip r:embed="rId3"/>
          <a:stretch>
            <a:fillRect/>
          </a:stretch>
        </p:blipFill>
        <p:spPr>
          <a:xfrm>
            <a:off x="136478" y="91322"/>
            <a:ext cx="2476094" cy="1248399"/>
          </a:xfrm>
          <a:prstGeom prst="rect">
            <a:avLst/>
          </a:prstGeom>
        </p:spPr>
      </p:pic>
    </p:spTree>
    <p:extLst>
      <p:ext uri="{BB962C8B-B14F-4D97-AF65-F5344CB8AC3E}">
        <p14:creationId xmlns:p14="http://schemas.microsoft.com/office/powerpoint/2010/main" val="378644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7961BF-E8BC-7D30-338E-15ABEE1304F6}"/>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5383" y="0"/>
            <a:ext cx="1476617" cy="844062"/>
          </a:xfrm>
          <a:prstGeom prst="rect">
            <a:avLst/>
          </a:prstGeom>
          <a:noFill/>
          <a:ln>
            <a:noFill/>
          </a:ln>
        </p:spPr>
      </p:pic>
      <p:pic>
        <p:nvPicPr>
          <p:cNvPr id="4" name="Imagen 3">
            <a:extLst>
              <a:ext uri="{FF2B5EF4-FFF2-40B4-BE49-F238E27FC236}">
                <a16:creationId xmlns:a16="http://schemas.microsoft.com/office/drawing/2014/main" id="{A088A163-BDB5-5E20-8CAA-A1E48E4395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1831" y="0"/>
            <a:ext cx="944039" cy="703384"/>
          </a:xfrm>
          <a:prstGeom prst="rect">
            <a:avLst/>
          </a:prstGeom>
        </p:spPr>
      </p:pic>
      <p:graphicFrame>
        <p:nvGraphicFramePr>
          <p:cNvPr id="5" name="Tabla 4">
            <a:extLst>
              <a:ext uri="{FF2B5EF4-FFF2-40B4-BE49-F238E27FC236}">
                <a16:creationId xmlns:a16="http://schemas.microsoft.com/office/drawing/2014/main" id="{9B2F6EAE-A43F-B1A1-3728-B9E314AE953E}"/>
              </a:ext>
            </a:extLst>
          </p:cNvPr>
          <p:cNvGraphicFramePr>
            <a:graphicFrameLocks noGrp="1"/>
          </p:cNvGraphicFramePr>
          <p:nvPr>
            <p:extLst>
              <p:ext uri="{D42A27DB-BD31-4B8C-83A1-F6EECF244321}">
                <p14:modId xmlns:p14="http://schemas.microsoft.com/office/powerpoint/2010/main" val="2492921069"/>
              </p:ext>
            </p:extLst>
          </p:nvPr>
        </p:nvGraphicFramePr>
        <p:xfrm>
          <a:off x="614854" y="703384"/>
          <a:ext cx="10830912" cy="5571829"/>
        </p:xfrm>
        <a:graphic>
          <a:graphicData uri="http://schemas.openxmlformats.org/drawingml/2006/table">
            <a:tbl>
              <a:tblPr>
                <a:tableStyleId>{5C22544A-7EE6-4342-B048-85BDC9FD1C3A}</a:tableStyleId>
              </a:tblPr>
              <a:tblGrid>
                <a:gridCol w="1723099">
                  <a:extLst>
                    <a:ext uri="{9D8B030D-6E8A-4147-A177-3AD203B41FA5}">
                      <a16:colId xmlns:a16="http://schemas.microsoft.com/office/drawing/2014/main" val="4001303419"/>
                    </a:ext>
                  </a:extLst>
                </a:gridCol>
                <a:gridCol w="5257212">
                  <a:extLst>
                    <a:ext uri="{9D8B030D-6E8A-4147-A177-3AD203B41FA5}">
                      <a16:colId xmlns:a16="http://schemas.microsoft.com/office/drawing/2014/main" val="352928082"/>
                    </a:ext>
                  </a:extLst>
                </a:gridCol>
                <a:gridCol w="1670352">
                  <a:extLst>
                    <a:ext uri="{9D8B030D-6E8A-4147-A177-3AD203B41FA5}">
                      <a16:colId xmlns:a16="http://schemas.microsoft.com/office/drawing/2014/main" val="1163309923"/>
                    </a:ext>
                  </a:extLst>
                </a:gridCol>
                <a:gridCol w="562644">
                  <a:extLst>
                    <a:ext uri="{9D8B030D-6E8A-4147-A177-3AD203B41FA5}">
                      <a16:colId xmlns:a16="http://schemas.microsoft.com/office/drawing/2014/main" val="1298528984"/>
                    </a:ext>
                  </a:extLst>
                </a:gridCol>
                <a:gridCol w="562644">
                  <a:extLst>
                    <a:ext uri="{9D8B030D-6E8A-4147-A177-3AD203B41FA5}">
                      <a16:colId xmlns:a16="http://schemas.microsoft.com/office/drawing/2014/main" val="3217759749"/>
                    </a:ext>
                  </a:extLst>
                </a:gridCol>
                <a:gridCol w="1054961">
                  <a:extLst>
                    <a:ext uri="{9D8B030D-6E8A-4147-A177-3AD203B41FA5}">
                      <a16:colId xmlns:a16="http://schemas.microsoft.com/office/drawing/2014/main" val="1817154682"/>
                    </a:ext>
                  </a:extLst>
                </a:gridCol>
              </a:tblGrid>
              <a:tr h="539153">
                <a:tc rowSpan="2">
                  <a:txBody>
                    <a:bodyPr/>
                    <a:lstStyle/>
                    <a:p>
                      <a:pPr algn="ctr" fontAlgn="t"/>
                      <a:r>
                        <a:rPr lang="es-ES" sz="2000" u="none" strike="noStrike" dirty="0">
                          <a:effectLst/>
                        </a:rPr>
                        <a:t>No. de Acuerdo</a:t>
                      </a:r>
                      <a:endParaRPr lang="es-ES" sz="2000" b="1" i="0" u="none" strike="noStrike" dirty="0">
                        <a:solidFill>
                          <a:srgbClr val="000000"/>
                        </a:solidFill>
                        <a:effectLst/>
                        <a:latin typeface="Azo Sans Lt" panose="02000000000000000000" pitchFamily="50" charset="0"/>
                      </a:endParaRPr>
                    </a:p>
                  </a:txBody>
                  <a:tcPr marL="9525" marR="9525" marT="9525" marB="0"/>
                </a:tc>
                <a:tc rowSpan="2">
                  <a:txBody>
                    <a:bodyPr/>
                    <a:lstStyle/>
                    <a:p>
                      <a:pPr algn="ctr" fontAlgn="t"/>
                      <a:r>
                        <a:rPr lang="es-ES" sz="2000" u="none" strike="noStrike">
                          <a:effectLst/>
                        </a:rPr>
                        <a:t>Acuerdo</a:t>
                      </a:r>
                      <a:endParaRPr lang="es-ES" sz="2000" b="1" i="0" u="none" strike="noStrike">
                        <a:solidFill>
                          <a:srgbClr val="000000"/>
                        </a:solidFill>
                        <a:effectLst/>
                        <a:latin typeface="Azo Sans Lt" panose="02000000000000000000" pitchFamily="50" charset="0"/>
                      </a:endParaRPr>
                    </a:p>
                  </a:txBody>
                  <a:tcPr marL="9525" marR="9525" marT="9525" marB="0"/>
                </a:tc>
                <a:tc rowSpan="2">
                  <a:txBody>
                    <a:bodyPr/>
                    <a:lstStyle/>
                    <a:p>
                      <a:pPr algn="ctr" fontAlgn="t"/>
                      <a:r>
                        <a:rPr lang="es-ES" sz="2000" u="none" strike="noStrike">
                          <a:effectLst/>
                        </a:rPr>
                        <a:t>Responsable</a:t>
                      </a:r>
                      <a:endParaRPr lang="es-ES" sz="2000" b="1" i="0" u="none" strike="noStrike">
                        <a:solidFill>
                          <a:srgbClr val="000000"/>
                        </a:solidFill>
                        <a:effectLst/>
                        <a:latin typeface="Azo Sans Lt" panose="02000000000000000000" pitchFamily="50" charset="0"/>
                      </a:endParaRPr>
                    </a:p>
                  </a:txBody>
                  <a:tcPr marL="9525" marR="9525" marT="9525" marB="0"/>
                </a:tc>
                <a:tc gridSpan="2">
                  <a:txBody>
                    <a:bodyPr/>
                    <a:lstStyle/>
                    <a:p>
                      <a:pPr algn="ctr" fontAlgn="t"/>
                      <a:r>
                        <a:rPr lang="es-ES" sz="2000" u="none" strike="noStrike">
                          <a:effectLst/>
                        </a:rPr>
                        <a:t>Cumplido</a:t>
                      </a:r>
                      <a:endParaRPr lang="es-ES" sz="2000" b="1" i="0" u="none" strike="noStrike">
                        <a:solidFill>
                          <a:srgbClr val="000000"/>
                        </a:solidFill>
                        <a:effectLst/>
                        <a:latin typeface="Azo Sans Lt" panose="02000000000000000000" pitchFamily="50" charset="0"/>
                      </a:endParaRPr>
                    </a:p>
                  </a:txBody>
                  <a:tcPr marL="9525" marR="9525" marT="9525" marB="0"/>
                </a:tc>
                <a:tc hMerge="1">
                  <a:txBody>
                    <a:bodyPr/>
                    <a:lstStyle/>
                    <a:p>
                      <a:endParaRPr lang="es-ES"/>
                    </a:p>
                  </a:txBody>
                  <a:tcPr/>
                </a:tc>
                <a:tc rowSpan="2">
                  <a:txBody>
                    <a:bodyPr/>
                    <a:lstStyle/>
                    <a:p>
                      <a:pPr algn="ctr" fontAlgn="ctr"/>
                      <a:r>
                        <a:rPr lang="es-ES" sz="2000" u="none" strike="noStrike">
                          <a:effectLst/>
                        </a:rPr>
                        <a:t>STATUS</a:t>
                      </a:r>
                      <a:endParaRPr lang="es-ES" sz="2000" b="1" i="0" u="none" strike="noStrike">
                        <a:solidFill>
                          <a:srgbClr val="000000"/>
                        </a:solidFill>
                        <a:effectLst/>
                        <a:latin typeface="Azo Sans Lt" panose="02000000000000000000" pitchFamily="50" charset="0"/>
                      </a:endParaRPr>
                    </a:p>
                  </a:txBody>
                  <a:tcPr marL="9525" marR="9525" marT="9525" marB="0" anchor="ctr"/>
                </a:tc>
                <a:extLst>
                  <a:ext uri="{0D108BD9-81ED-4DB2-BD59-A6C34878D82A}">
                    <a16:rowId xmlns:a16="http://schemas.microsoft.com/office/drawing/2014/main" val="334442491"/>
                  </a:ext>
                </a:extLst>
              </a:tr>
              <a:tr h="53915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2000" u="none" strike="noStrike">
                          <a:effectLst/>
                        </a:rPr>
                        <a:t>NO</a:t>
                      </a:r>
                      <a:endParaRPr lang="es-ES" sz="2000" b="0" i="0" u="none" strike="noStrike">
                        <a:solidFill>
                          <a:srgbClr val="000000"/>
                        </a:solidFill>
                        <a:effectLst/>
                        <a:latin typeface="Azo Sans Lt" panose="02000000000000000000" pitchFamily="50" charset="0"/>
                      </a:endParaRPr>
                    </a:p>
                  </a:txBody>
                  <a:tcPr marL="9525" marR="9525" marT="9525" marB="0"/>
                </a:tc>
                <a:tc>
                  <a:txBody>
                    <a:bodyPr/>
                    <a:lstStyle/>
                    <a:p>
                      <a:pPr algn="ctr" fontAlgn="t"/>
                      <a:r>
                        <a:rPr lang="es-ES" sz="2000" u="none" strike="noStrike">
                          <a:effectLst/>
                        </a:rPr>
                        <a:t>SI</a:t>
                      </a:r>
                      <a:endParaRPr lang="es-ES" sz="2000" b="0" i="0" u="none" strike="noStrike">
                        <a:solidFill>
                          <a:srgbClr val="000000"/>
                        </a:solidFill>
                        <a:effectLst/>
                        <a:latin typeface="Azo Sans Lt" panose="02000000000000000000" pitchFamily="50" charset="0"/>
                      </a:endParaRPr>
                    </a:p>
                  </a:txBody>
                  <a:tcPr marL="9525" marR="9525" marT="9525" marB="0"/>
                </a:tc>
                <a:tc vMerge="1">
                  <a:txBody>
                    <a:bodyPr/>
                    <a:lstStyle/>
                    <a:p>
                      <a:endParaRPr lang="es-ES"/>
                    </a:p>
                  </a:txBody>
                  <a:tcPr/>
                </a:tc>
                <a:extLst>
                  <a:ext uri="{0D108BD9-81ED-4DB2-BD59-A6C34878D82A}">
                    <a16:rowId xmlns:a16="http://schemas.microsoft.com/office/drawing/2014/main" val="2024334700"/>
                  </a:ext>
                </a:extLst>
              </a:tr>
              <a:tr h="2384326">
                <a:tc>
                  <a:txBody>
                    <a:bodyPr/>
                    <a:lstStyle/>
                    <a:p>
                      <a:pPr algn="l" fontAlgn="t"/>
                      <a:r>
                        <a:rPr lang="es-MX" sz="1600" b="0" i="0" u="none" strike="noStrike" dirty="0">
                          <a:solidFill>
                            <a:srgbClr val="000000"/>
                          </a:solidFill>
                          <a:effectLst/>
                          <a:latin typeface="Azo Sans Lt" panose="02000000000000000000" pitchFamily="50" charset="0"/>
                        </a:rPr>
                        <a:t>05/OG/2023</a:t>
                      </a:r>
                    </a:p>
                  </a:txBody>
                  <a:tcPr marL="9525" marR="9525" marT="9525" marB="0">
                    <a:solidFill>
                      <a:srgbClr val="EAEFF7"/>
                    </a:solidFill>
                  </a:tcPr>
                </a:tc>
                <a:tc>
                  <a:txBody>
                    <a:bodyPr/>
                    <a:lstStyle/>
                    <a:p>
                      <a:pPr algn="l" fontAlgn="t"/>
                      <a:r>
                        <a:rPr lang="es-MX" sz="1600" b="0" i="0" u="none" strike="noStrike" dirty="0">
                          <a:solidFill>
                            <a:srgbClr val="000000"/>
                          </a:solidFill>
                          <a:effectLst/>
                          <a:latin typeface="Azo Sans Lt" panose="02000000000000000000" pitchFamily="50" charset="0"/>
                        </a:rPr>
                        <a:t>Se acuerda por unanimidad de los integrantes asistentes del Comité Coordinador analizar las atribuciones del Órgano de Gobierno de la Secretaria Ejecutiva del Sistema Anticorrupción del Estado establecidas específicamente en las fracciones VI y VIII del artículo 10 del Reglamento Interior, con el objeto de determinar si los Informes Trimestrales deben de aprobarse o solo deben ser presentados de conocimiento. Así como, también diseñar un nuevo formato más accesible para la presentación de estos informes independientemente de cumplir con los formatos oficiales.</a:t>
                      </a:r>
                      <a:endParaRPr lang="es-ES" sz="1600" b="0" i="0" u="none" strike="noStrike" dirty="0">
                        <a:solidFill>
                          <a:srgbClr val="000000"/>
                        </a:solidFill>
                        <a:effectLst/>
                        <a:latin typeface="Azo Sans Lt" panose="02000000000000000000" pitchFamily="50" charset="0"/>
                      </a:endParaRPr>
                    </a:p>
                  </a:txBody>
                  <a:tcPr marL="9525" marR="9525" marT="9525" marB="0">
                    <a:solidFill>
                      <a:srgbClr val="EAEFF7"/>
                    </a:solidFill>
                  </a:tcPr>
                </a:tc>
                <a:tc>
                  <a:txBody>
                    <a:bodyPr/>
                    <a:lstStyle/>
                    <a:p>
                      <a:pPr algn="l" fontAlgn="t"/>
                      <a:r>
                        <a:rPr lang="es-MX" sz="1600" b="0" i="0" u="none" strike="noStrike" dirty="0">
                          <a:solidFill>
                            <a:srgbClr val="000000"/>
                          </a:solidFill>
                          <a:effectLst/>
                          <a:latin typeface="Azo Sans Lt" panose="02000000000000000000" pitchFamily="50" charset="0"/>
                        </a:rPr>
                        <a:t>Órgano de Gobierno y SESAE</a:t>
                      </a:r>
                    </a:p>
                  </a:txBody>
                  <a:tcPr marL="9525" marR="9525" marT="9525" marB="0">
                    <a:solidFill>
                      <a:srgbClr val="EAEFF7"/>
                    </a:solidFill>
                  </a:tcPr>
                </a:tc>
                <a:tc>
                  <a:txBody>
                    <a:bodyPr/>
                    <a:lstStyle/>
                    <a:p>
                      <a:pPr marL="0" algn="l" defTabSz="914400" rtl="0" eaLnBrk="1" fontAlgn="t" latinLnBrk="0" hangingPunct="1"/>
                      <a:r>
                        <a:rPr lang="es-ES" sz="1600" b="0" i="0" u="none" strike="noStrike" kern="1200" dirty="0">
                          <a:solidFill>
                            <a:srgbClr val="000000"/>
                          </a:solidFill>
                          <a:effectLst/>
                          <a:latin typeface="Azo Sans Lt" panose="02000000000000000000" pitchFamily="50" charset="0"/>
                          <a:ea typeface="+mn-ea"/>
                          <a:cs typeface="+mn-cs"/>
                        </a:rPr>
                        <a:t>X</a:t>
                      </a:r>
                    </a:p>
                  </a:txBody>
                  <a:tcPr marL="9525" marR="9525" marT="9525" marB="0">
                    <a:solidFill>
                      <a:srgbClr val="EAEFF7"/>
                    </a:solidFill>
                  </a:tcPr>
                </a:tc>
                <a:tc>
                  <a:txBody>
                    <a:bodyPr/>
                    <a:lstStyle/>
                    <a:p>
                      <a:pPr marL="0" algn="l" defTabSz="914400" rtl="0" eaLnBrk="1" fontAlgn="t" latinLnBrk="0" hangingPunct="1"/>
                      <a:endParaRPr lang="es-ES" sz="1600" b="0" i="0" u="none" strike="noStrike" kern="1200" dirty="0">
                        <a:solidFill>
                          <a:srgbClr val="000000"/>
                        </a:solidFill>
                        <a:effectLst/>
                        <a:latin typeface="Azo Sans Lt" panose="02000000000000000000" pitchFamily="50" charset="0"/>
                        <a:ea typeface="+mn-ea"/>
                        <a:cs typeface="+mn-cs"/>
                      </a:endParaRPr>
                    </a:p>
                  </a:txBody>
                  <a:tcPr marL="9525" marR="9525" marT="9525" marB="0">
                    <a:solidFill>
                      <a:srgbClr val="EAEFF7"/>
                    </a:solidFill>
                  </a:tcPr>
                </a:tc>
                <a:tc>
                  <a:txBody>
                    <a:bodyPr/>
                    <a:lstStyle/>
                    <a:p>
                      <a:pPr marL="0" algn="l" defTabSz="914400" rtl="0" eaLnBrk="1" fontAlgn="t" latinLnBrk="0" hangingPunct="1"/>
                      <a:r>
                        <a:rPr lang="es-ES" sz="1600" b="0" i="0" u="none" strike="noStrike" kern="1200" dirty="0">
                          <a:solidFill>
                            <a:srgbClr val="000000"/>
                          </a:solidFill>
                          <a:effectLst/>
                          <a:latin typeface="Azo Sans Lt" panose="02000000000000000000" pitchFamily="50" charset="0"/>
                          <a:ea typeface="+mn-ea"/>
                          <a:cs typeface="+mn-cs"/>
                        </a:rPr>
                        <a:t>En proceso</a:t>
                      </a:r>
                    </a:p>
                  </a:txBody>
                  <a:tcPr marL="9525" marR="9525" marT="9525" marB="0">
                    <a:solidFill>
                      <a:srgbClr val="EAEFF7"/>
                    </a:solidFill>
                  </a:tcPr>
                </a:tc>
                <a:extLst>
                  <a:ext uri="{0D108BD9-81ED-4DB2-BD59-A6C34878D82A}">
                    <a16:rowId xmlns:a16="http://schemas.microsoft.com/office/drawing/2014/main" val="3482534989"/>
                  </a:ext>
                </a:extLst>
              </a:tr>
              <a:tr h="2045598">
                <a:tc>
                  <a:txBody>
                    <a:bodyPr/>
                    <a:lstStyle/>
                    <a:p>
                      <a:pPr algn="l" fontAlgn="t"/>
                      <a:r>
                        <a:rPr lang="es-MX" sz="1600" b="0" i="0" u="none" strike="noStrike" dirty="0">
                          <a:solidFill>
                            <a:srgbClr val="000000"/>
                          </a:solidFill>
                          <a:effectLst/>
                          <a:latin typeface="Azo Sans Lt" panose="02000000000000000000" pitchFamily="50" charset="0"/>
                        </a:rPr>
                        <a:t>06/OG/2023</a:t>
                      </a:r>
                    </a:p>
                  </a:txBody>
                  <a:tcPr marL="9525" marR="9525" marT="9525" marB="0">
                    <a:solidFill>
                      <a:srgbClr val="EAEFF7"/>
                    </a:solidFill>
                  </a:tcPr>
                </a:tc>
                <a:tc>
                  <a:txBody>
                    <a:bodyPr/>
                    <a:lstStyle/>
                    <a:p>
                      <a:r>
                        <a:rPr lang="es-MX" sz="1600" b="0" i="0" u="none" strike="noStrike" kern="1200" dirty="0">
                          <a:solidFill>
                            <a:srgbClr val="000000"/>
                          </a:solidFill>
                          <a:effectLst/>
                          <a:latin typeface="Azo Sans Lt" panose="02000000000000000000" pitchFamily="50" charset="0"/>
                          <a:ea typeface="+mn-ea"/>
                          <a:cs typeface="+mn-cs"/>
                        </a:rPr>
                        <a:t>Se aprueba por mayoría de votos (cinco a favor y una abstinencia) la cláusula tercera de los contratos para el CPC correspondiente al trimestre abril-junio de 2023, referente al pago de las expensas por 13,000.00 a cada integrante del Comité de Participación Ciudadana en tanto se cuente con la disponibilidad presupuestal.</a:t>
                      </a:r>
                    </a:p>
                  </a:txBody>
                  <a:tcPr marL="9525" marR="9525" marT="9525" marB="0"/>
                </a:tc>
                <a:tc>
                  <a:txBody>
                    <a:bodyPr/>
                    <a:lstStyle/>
                    <a:p>
                      <a:pPr algn="l" fontAlgn="t"/>
                      <a:r>
                        <a:rPr lang="es-MX" sz="1600" b="0" i="0" u="none" strike="noStrike" dirty="0">
                          <a:solidFill>
                            <a:srgbClr val="000000"/>
                          </a:solidFill>
                          <a:effectLst/>
                          <a:latin typeface="Azo Sans Lt" panose="02000000000000000000" pitchFamily="50" charset="0"/>
                        </a:rPr>
                        <a:t>Órgano de Gobierno y SESAE</a:t>
                      </a:r>
                    </a:p>
                  </a:txBody>
                  <a:tcPr marL="9525" marR="9525" marT="9525" marB="0"/>
                </a:tc>
                <a:tc>
                  <a:txBody>
                    <a:bodyPr/>
                    <a:lstStyle/>
                    <a:p>
                      <a:pPr marL="0" algn="l" defTabSz="914400" rtl="0" eaLnBrk="1" fontAlgn="t" latinLnBrk="0" hangingPunct="1"/>
                      <a:endParaRPr lang="es-ES" sz="1600" b="0" i="0" u="none" strike="noStrike" kern="1200" dirty="0">
                        <a:solidFill>
                          <a:srgbClr val="000000"/>
                        </a:solidFill>
                        <a:effectLst/>
                        <a:latin typeface="Azo Sans Lt" panose="02000000000000000000" pitchFamily="50" charset="0"/>
                        <a:ea typeface="+mn-ea"/>
                        <a:cs typeface="+mn-cs"/>
                      </a:endParaRPr>
                    </a:p>
                  </a:txBody>
                  <a:tcPr marL="9525" marR="9525" marT="9525" marB="0"/>
                </a:tc>
                <a:tc>
                  <a:txBody>
                    <a:bodyPr/>
                    <a:lstStyle/>
                    <a:p>
                      <a:pPr marL="0" algn="l" defTabSz="914400" rtl="0" eaLnBrk="1" fontAlgn="t" latinLnBrk="0" hangingPunct="1"/>
                      <a:r>
                        <a:rPr lang="es-ES" sz="1600" b="0" i="0" u="none" strike="noStrike" kern="1200" dirty="0">
                          <a:solidFill>
                            <a:srgbClr val="000000"/>
                          </a:solidFill>
                          <a:effectLst/>
                          <a:latin typeface="Azo Sans Lt" panose="02000000000000000000" pitchFamily="50" charset="0"/>
                          <a:ea typeface="+mn-ea"/>
                          <a:cs typeface="+mn-cs"/>
                        </a:rPr>
                        <a:t>X</a:t>
                      </a:r>
                    </a:p>
                  </a:txBody>
                  <a:tcPr marL="9525" marR="9525" marT="9525" marB="0"/>
                </a:tc>
                <a:tc>
                  <a:txBody>
                    <a:bodyPr/>
                    <a:lstStyle/>
                    <a:p>
                      <a:pPr marL="0" algn="l" defTabSz="914400" rtl="0" eaLnBrk="1" fontAlgn="t" latinLnBrk="0" hangingPunct="1"/>
                      <a:r>
                        <a:rPr lang="es-ES" sz="1600" b="0" i="0" u="none" strike="noStrike" kern="1200" dirty="0">
                          <a:solidFill>
                            <a:srgbClr val="000000"/>
                          </a:solidFill>
                          <a:effectLst/>
                          <a:latin typeface="Azo Sans Lt" panose="02000000000000000000" pitchFamily="50" charset="0"/>
                          <a:ea typeface="+mn-ea"/>
                          <a:cs typeface="+mn-cs"/>
                        </a:rPr>
                        <a:t>Cumplido</a:t>
                      </a:r>
                    </a:p>
                  </a:txBody>
                  <a:tcPr marL="9525" marR="9525" marT="9525" marB="0"/>
                </a:tc>
                <a:extLst>
                  <a:ext uri="{0D108BD9-81ED-4DB2-BD59-A6C34878D82A}">
                    <a16:rowId xmlns:a16="http://schemas.microsoft.com/office/drawing/2014/main" val="3052636632"/>
                  </a:ext>
                </a:extLst>
              </a:tr>
            </a:tbl>
          </a:graphicData>
        </a:graphic>
      </p:graphicFrame>
    </p:spTree>
    <p:extLst>
      <p:ext uri="{BB962C8B-B14F-4D97-AF65-F5344CB8AC3E}">
        <p14:creationId xmlns:p14="http://schemas.microsoft.com/office/powerpoint/2010/main" val="34987836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TM02900743[[fn=Orgánico]]</Template>
  <TotalTime>11062</TotalTime>
  <Words>191</Words>
  <Application>Microsoft Office PowerPoint</Application>
  <PresentationFormat>Panorámica</PresentationFormat>
  <Paragraphs>19</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Azo Sans Lt</vt:lpstr>
      <vt:lpstr>Calibri</vt:lpstr>
      <vt:lpstr>Garamond</vt:lpstr>
      <vt:lpstr>Orgánico</vt:lpstr>
      <vt:lpstr>SEGUNDA SESION ORDINARIA DEL ÓRGANO DE GOBIERNO DE LA SESAE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Sistema de Control de Calidad?</dc:title>
  <dc:creator>Windows User</dc:creator>
  <cp:lastModifiedBy>Oscar Pacheco</cp:lastModifiedBy>
  <cp:revision>327</cp:revision>
  <dcterms:created xsi:type="dcterms:W3CDTF">2018-05-16T15:46:26Z</dcterms:created>
  <dcterms:modified xsi:type="dcterms:W3CDTF">2023-06-13T20:31:06Z</dcterms:modified>
</cp:coreProperties>
</file>