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8"/>
  </p:notesMasterIdLst>
  <p:sldIdLst>
    <p:sldId id="303" r:id="rId2"/>
    <p:sldId id="304" r:id="rId3"/>
    <p:sldId id="307" r:id="rId4"/>
    <p:sldId id="311" r:id="rId5"/>
    <p:sldId id="310" r:id="rId6"/>
    <p:sldId id="30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8" d="100"/>
          <a:sy n="68" d="100"/>
        </p:scale>
        <p:origin x="8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15/02/2023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SESIÓN EXTRAORDINARIA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ÓRGANO DE GOBIERNO DE LA SESAE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3925983" y="551674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ORDEN DEL DIA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CA6543-585E-8F1A-7A9A-F5717CA28E4C}"/>
              </a:ext>
            </a:extLst>
          </p:cNvPr>
          <p:cNvSpPr txBox="1"/>
          <p:nvPr/>
        </p:nvSpPr>
        <p:spPr>
          <a:xfrm>
            <a:off x="1295400" y="1451760"/>
            <a:ext cx="9601200" cy="365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de asistencia y declaratoria de quorum.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y en su caso aprobación del calendario de sesiones 2023.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y en su caso aprobación del presupuesto 2023.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y en su caso aprobación de los contratos del CPC 2023.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Clausura de la sesión.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8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3126470" y="675246"/>
            <a:ext cx="670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CALENDARIO DE SESIONES 2023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9292351D-491C-AA05-D0CC-5CF5CD249555}"/>
              </a:ext>
            </a:extLst>
          </p:cNvPr>
          <p:cNvGraphicFramePr>
            <a:graphicFrameLocks noGrp="1"/>
          </p:cNvGraphicFramePr>
          <p:nvPr/>
        </p:nvGraphicFramePr>
        <p:xfrm>
          <a:off x="1418897" y="1422738"/>
          <a:ext cx="9664264" cy="439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982">
                  <a:extLst>
                    <a:ext uri="{9D8B030D-6E8A-4147-A177-3AD203B41FA5}">
                      <a16:colId xmlns:a16="http://schemas.microsoft.com/office/drawing/2014/main" val="378741344"/>
                    </a:ext>
                  </a:extLst>
                </a:gridCol>
                <a:gridCol w="1710475">
                  <a:extLst>
                    <a:ext uri="{9D8B030D-6E8A-4147-A177-3AD203B41FA5}">
                      <a16:colId xmlns:a16="http://schemas.microsoft.com/office/drawing/2014/main" val="2593324950"/>
                    </a:ext>
                  </a:extLst>
                </a:gridCol>
                <a:gridCol w="4204246">
                  <a:extLst>
                    <a:ext uri="{9D8B030D-6E8A-4147-A177-3AD203B41FA5}">
                      <a16:colId xmlns:a16="http://schemas.microsoft.com/office/drawing/2014/main" val="2227278529"/>
                    </a:ext>
                  </a:extLst>
                </a:gridCol>
                <a:gridCol w="1614561">
                  <a:extLst>
                    <a:ext uri="{9D8B030D-6E8A-4147-A177-3AD203B41FA5}">
                      <a16:colId xmlns:a16="http://schemas.microsoft.com/office/drawing/2014/main" val="3463305336"/>
                    </a:ext>
                  </a:extLst>
                </a:gridCol>
              </a:tblGrid>
              <a:tr h="732456">
                <a:tc gridSpan="4">
                  <a:txBody>
                    <a:bodyPr/>
                    <a:lstStyle/>
                    <a:p>
                      <a:r>
                        <a:rPr lang="es-MX" dirty="0"/>
                        <a:t>CALENDARIO DE SESIONES CON </a:t>
                      </a:r>
                      <a:r>
                        <a:rPr lang="es-MX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TITULARES</a:t>
                      </a:r>
                      <a:r>
                        <a:rPr lang="es-MX" dirty="0"/>
                        <a:t> DEL ÓRGANO DE GOBIERNO DE LA SESAE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70715"/>
                  </a:ext>
                </a:extLst>
              </a:tr>
              <a:tr h="732456">
                <a:tc>
                  <a:txBody>
                    <a:bodyPr/>
                    <a:lstStyle/>
                    <a:p>
                      <a:r>
                        <a:rPr lang="es-MX" dirty="0"/>
                        <a:t>CONSECUTIVO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00954"/>
                  </a:ext>
                </a:extLst>
              </a:tr>
              <a:tr h="73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PRIMERA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23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12:00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6757"/>
                  </a:ext>
                </a:extLst>
              </a:tr>
              <a:tr h="73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22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12:00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57838"/>
                  </a:ext>
                </a:extLst>
              </a:tr>
              <a:tr h="73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TERCERA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21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12:00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38837"/>
                  </a:ext>
                </a:extLst>
              </a:tr>
              <a:tr h="7324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7 DE 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12:00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3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2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1409543" y="582452"/>
            <a:ext cx="937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PRESUPUESTO PARA EL EJERCICIO FISCAL 2023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6A9073-13E8-D8CE-DD94-0CCF0D7B4453}"/>
              </a:ext>
            </a:extLst>
          </p:cNvPr>
          <p:cNvGraphicFramePr>
            <a:graphicFrameLocks noGrp="1"/>
          </p:cNvGraphicFramePr>
          <p:nvPr/>
        </p:nvGraphicFramePr>
        <p:xfrm>
          <a:off x="961697" y="1245476"/>
          <a:ext cx="10247586" cy="4821263"/>
        </p:xfrm>
        <a:graphic>
          <a:graphicData uri="http://schemas.openxmlformats.org/drawingml/2006/table">
            <a:tbl>
              <a:tblPr firstRow="1" firstCol="1" bandRow="1"/>
              <a:tblGrid>
                <a:gridCol w="596743">
                  <a:extLst>
                    <a:ext uri="{9D8B030D-6E8A-4147-A177-3AD203B41FA5}">
                      <a16:colId xmlns:a16="http://schemas.microsoft.com/office/drawing/2014/main" val="1590224715"/>
                    </a:ext>
                  </a:extLst>
                </a:gridCol>
                <a:gridCol w="5664229">
                  <a:extLst>
                    <a:ext uri="{9D8B030D-6E8A-4147-A177-3AD203B41FA5}">
                      <a16:colId xmlns:a16="http://schemas.microsoft.com/office/drawing/2014/main" val="2805800340"/>
                    </a:ext>
                  </a:extLst>
                </a:gridCol>
                <a:gridCol w="1462978">
                  <a:extLst>
                    <a:ext uri="{9D8B030D-6E8A-4147-A177-3AD203B41FA5}">
                      <a16:colId xmlns:a16="http://schemas.microsoft.com/office/drawing/2014/main" val="691091876"/>
                    </a:ext>
                  </a:extLst>
                </a:gridCol>
                <a:gridCol w="1424478">
                  <a:extLst>
                    <a:ext uri="{9D8B030D-6E8A-4147-A177-3AD203B41FA5}">
                      <a16:colId xmlns:a16="http://schemas.microsoft.com/office/drawing/2014/main" val="3700266699"/>
                    </a:ext>
                  </a:extLst>
                </a:gridCol>
                <a:gridCol w="1099158">
                  <a:extLst>
                    <a:ext uri="{9D8B030D-6E8A-4147-A177-3AD203B41FA5}">
                      <a16:colId xmlns:a16="http://schemas.microsoft.com/office/drawing/2014/main" val="3912273412"/>
                    </a:ext>
                  </a:extLst>
                </a:gridCol>
              </a:tblGrid>
              <a:tr h="473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VARIACION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76708"/>
                  </a:ext>
                </a:extLst>
              </a:tr>
              <a:tr h="170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2,381,177.00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2,381,177.00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501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64697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Y SUMINISTRO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171,641.26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570051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de administración, emisión de docuemntos y artículos oficiales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41,393.92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45200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Materiales, útiles y equipos menores de oficina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13,052.48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13,000.00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268117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Materiales y útiles de impresión y reproducción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4,767.60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05555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Materiales, utiles, equipos y bienes informaticos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19,916.75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50453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Material de limpieza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3,657.09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78654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ALIMENTOS Y UTENSILIOS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14,490.14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67475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Productos alimenticios para personas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13,305.08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343622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Utensilios para el servicio de alimentación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1,185.06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63402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Y ARTÍCULOS DE CONST Y DE REPARA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2,549.63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93223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Material eléctrico y electrónico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63.80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88469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Estructuras y Manofacturas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5319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Medicinas y productos farmaceuticos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684.84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48496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Materiales y accesorios y suministros medicos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1,354.39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53898"/>
                  </a:ext>
                </a:extLst>
              </a:tr>
              <a:tr h="2648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COMBUSTIBLES, LUBRICANTES Y ADITIVOS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15,000.00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16687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Combustibles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15,000.00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215598"/>
                  </a:ext>
                </a:extLst>
              </a:tr>
              <a:tr h="2648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VESTUARIO, BLANCOS, PRENDAS DE PROTEC Y ART DEP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22,198.92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-  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61936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VESTUARIO Y UNIFORMES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22,198.92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50948"/>
                  </a:ext>
                </a:extLst>
              </a:tr>
              <a:tr h="26487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HERRAMIENTAS, REFACCIONES Y ACCESO MENORES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31,008.65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-  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54819"/>
                  </a:ext>
                </a:extLst>
              </a:tr>
              <a:tr h="170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Herramientas menores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146.72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98510"/>
                  </a:ext>
                </a:extLst>
              </a:tr>
              <a:tr h="170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2941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Refacciones y Accesorios menores de equipos de computo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30,861.93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316156"/>
                  </a:ext>
                </a:extLst>
              </a:tr>
              <a:tr h="1530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REFACCIONES Y ACCESORIOS MENORES DE EDIFICIOS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7" marR="2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45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6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58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5824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1409543" y="582452"/>
            <a:ext cx="937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PRESUPUESTO PARA EL EJERCICIO FISCAL 2023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55866D-2DC0-984C-6D16-2E3DBEC30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04159"/>
              </p:ext>
            </p:extLst>
          </p:nvPr>
        </p:nvGraphicFramePr>
        <p:xfrm>
          <a:off x="822208" y="1105672"/>
          <a:ext cx="10292483" cy="5805118"/>
        </p:xfrm>
        <a:graphic>
          <a:graphicData uri="http://schemas.openxmlformats.org/drawingml/2006/table">
            <a:tbl>
              <a:tblPr firstRow="1" firstCol="1" bandRow="1"/>
              <a:tblGrid>
                <a:gridCol w="592621">
                  <a:extLst>
                    <a:ext uri="{9D8B030D-6E8A-4147-A177-3AD203B41FA5}">
                      <a16:colId xmlns:a16="http://schemas.microsoft.com/office/drawing/2014/main" val="610495300"/>
                    </a:ext>
                  </a:extLst>
                </a:gridCol>
                <a:gridCol w="5635632">
                  <a:extLst>
                    <a:ext uri="{9D8B030D-6E8A-4147-A177-3AD203B41FA5}">
                      <a16:colId xmlns:a16="http://schemas.microsoft.com/office/drawing/2014/main" val="748964782"/>
                    </a:ext>
                  </a:extLst>
                </a:gridCol>
                <a:gridCol w="1490154">
                  <a:extLst>
                    <a:ext uri="{9D8B030D-6E8A-4147-A177-3AD203B41FA5}">
                      <a16:colId xmlns:a16="http://schemas.microsoft.com/office/drawing/2014/main" val="1854819865"/>
                    </a:ext>
                  </a:extLst>
                </a:gridCol>
                <a:gridCol w="1355381">
                  <a:extLst>
                    <a:ext uri="{9D8B030D-6E8A-4147-A177-3AD203B41FA5}">
                      <a16:colId xmlns:a16="http://schemas.microsoft.com/office/drawing/2014/main" val="3077686236"/>
                    </a:ext>
                  </a:extLst>
                </a:gridCol>
                <a:gridCol w="1218695">
                  <a:extLst>
                    <a:ext uri="{9D8B030D-6E8A-4147-A177-3AD203B41FA5}">
                      <a16:colId xmlns:a16="http://schemas.microsoft.com/office/drawing/2014/main" val="1280561568"/>
                    </a:ext>
                  </a:extLst>
                </a:gridCol>
              </a:tblGrid>
              <a:tr h="2206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1,597,330.27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1,772,617.00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07541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BÁSICOS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44,150.54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51,937.00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47575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de </a:t>
                      </a:r>
                      <a:r>
                        <a:rPr lang="es-MX" sz="1050" dirty="0" err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50" dirty="0" err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25,223.00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32,304.00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53870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de agua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-  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67831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 err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Telefonia</a:t>
                      </a: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Servicio tradicional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06510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</a:t>
                      </a:r>
                      <a:r>
                        <a:rPr lang="es-MX" sz="1050" dirty="0" err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telecomunicació</a:t>
                      </a: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MX" sz="1050" dirty="0" err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satelites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6,039.00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6,588.00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64167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acceso de Internet, redes y procesamiento de información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11,044.14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11,045.00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182674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integrales de telecomunicación y otros servicios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1,844.40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2,000.00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16674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ARRENDAMIENTO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377,510.40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336,572.00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44864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Arrendamiento de edificios y Locales (renta oficinas)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187,572.00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3896"/>
                  </a:ext>
                </a:extLst>
              </a:tr>
              <a:tr h="407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Arrendamiento de equipo de transporte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203,510.40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135,000.00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955000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Arrendamiento de activos intangibles (pago saacgnet)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-  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840391"/>
                  </a:ext>
                </a:extLst>
              </a:tr>
              <a:tr h="179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PROFESIONALES, CIENTIFICOS, TECNICOS Y OTROS SERVICIOS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959,476.60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1,295,000.00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44032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legales, de contabilidad, auditoría y relacionados CPC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1,260,000.00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52622"/>
                  </a:ext>
                </a:extLst>
              </a:tr>
              <a:tr h="1798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legales, de contabilidad, auditoría y relacionados DICTAMEN EDO FINAN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35,000.00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956608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diseño, arquitectura ingenieria y act relacionadas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2,696.00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255872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apoyo administrativo, fotocopiado e impresión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1,780.60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18784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OPERACIÓN Y ADMÓN DE LAS DEPEN Y ENTIDADES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3,920.80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4,032.00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48175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Servicios financieros y bancarios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3,920.80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4,032.00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197476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INST, REPARACIÓN, MANTEN Y CONSERV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14,743.60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7,656.00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52408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Conservacion y mantenimiento menores de inmuebles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6,960.00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7,656.00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024503"/>
                  </a:ext>
                </a:extLst>
              </a:tr>
              <a:tr h="3201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Instalación, reparación, mantenimiento y conservación de equipo de cómputo y tecnologías de la información.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7,783.60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613924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traslado y viáticos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89,652.85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18,500.00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82792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Pasajes aéreos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20,890.08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10,000.00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106673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Viáticos en el país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68,762.77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8,500.00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4867"/>
                  </a:ext>
                </a:extLst>
              </a:tr>
              <a:tr h="179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OFICIALES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52,180.29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-  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05322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Congresos y convenciones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52,180.29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852974"/>
                  </a:ext>
                </a:extLst>
              </a:tr>
              <a:tr h="1559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IMPUESTOS ESTATALES CAPITULO 1000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55,695.19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58,920.00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18866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Impuesto sobre nomina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41,853.39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44,280.00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68397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3982</a:t>
                      </a:r>
                      <a:endParaRPr lang="es-MX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impuestos que derivan de una relación laboral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13,841.80 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14,640.00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49501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640192"/>
                  </a:ext>
                </a:extLst>
              </a:tr>
              <a:tr h="2206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b="1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s-MX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b="1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 -   </a:t>
                      </a:r>
                      <a:endParaRPr lang="es-MX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-   </a:t>
                      </a:r>
                      <a:endParaRPr lang="es-MX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4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5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1310939" y="703384"/>
            <a:ext cx="988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CONTRATOS DEL CPC  PARA EL EJERCICIO FISCAL 2023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FC3AED-FD0F-8D0B-3596-EB1230AB82F6}"/>
              </a:ext>
            </a:extLst>
          </p:cNvPr>
          <p:cNvSpPr txBox="1"/>
          <p:nvPr/>
        </p:nvSpPr>
        <p:spPr>
          <a:xfrm>
            <a:off x="1152083" y="1720840"/>
            <a:ext cx="102002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Ley del Sistema Anticorrupción del Estado de Campeche</a:t>
            </a:r>
          </a:p>
          <a:p>
            <a:pPr algn="ctr"/>
            <a:endParaRPr lang="es-MX" sz="2400" dirty="0"/>
          </a:p>
          <a:p>
            <a:r>
              <a:rPr lang="es-MX" sz="2400" dirty="0"/>
              <a:t>“…ARTÍCULO 17.- Los integrantes del Comité de Participación Ciudadana </a:t>
            </a:r>
            <a:r>
              <a:rPr lang="es-MX" sz="2400" b="1" dirty="0"/>
              <a:t>no </a:t>
            </a:r>
            <a:r>
              <a:rPr lang="es-MX" sz="2400" dirty="0"/>
              <a:t>tendrán relación laboral alguna por virtud de su encargo con la Secretaría Ejecutiva. El vínculo legal con la misma, así como su contraprestación, serán establecidos a través de contratos de prestación de servicios por honorarios</a:t>
            </a:r>
            <a:r>
              <a:rPr lang="es-MX" sz="2400" b="1" dirty="0"/>
              <a:t>, en los términos que determine el órgano de gobierno</a:t>
            </a:r>
            <a:r>
              <a:rPr lang="es-MX" sz="2400" dirty="0"/>
              <a:t>, por lo que no gozarán de prestaciones, garantizando así la objetividad en sus aportaciones a la Secretaría Ejecutiva…”</a:t>
            </a:r>
          </a:p>
        </p:txBody>
      </p:sp>
    </p:spTree>
    <p:extLst>
      <p:ext uri="{BB962C8B-B14F-4D97-AF65-F5344CB8AC3E}">
        <p14:creationId xmlns:p14="http://schemas.microsoft.com/office/powerpoint/2010/main" val="3544705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9159</TotalTime>
  <Words>799</Words>
  <Application>Microsoft Office PowerPoint</Application>
  <PresentationFormat>Panorámica</PresentationFormat>
  <Paragraphs>318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Microsoft Sans Serif</vt:lpstr>
      <vt:lpstr>Orgánico</vt:lpstr>
      <vt:lpstr>PRIMERA SESIÓN EXTRAORDINARIA DEL  ÓRGANO DE GOBIERNO DE LA SESAE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Doris Iliana Martinez Garcia</cp:lastModifiedBy>
  <cp:revision>295</cp:revision>
  <dcterms:created xsi:type="dcterms:W3CDTF">2018-05-16T15:46:26Z</dcterms:created>
  <dcterms:modified xsi:type="dcterms:W3CDTF">2023-02-15T16:47:29Z</dcterms:modified>
</cp:coreProperties>
</file>